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Lst>
  <p:notesMasterIdLst>
    <p:notesMasterId r:id="rId31"/>
  </p:notesMasterIdLst>
  <p:handoutMasterIdLst>
    <p:handoutMasterId r:id="rId32"/>
  </p:handoutMasterIdLst>
  <p:sldIdLst>
    <p:sldId id="458" r:id="rId2"/>
    <p:sldId id="461" r:id="rId3"/>
    <p:sldId id="462" r:id="rId4"/>
    <p:sldId id="463" r:id="rId5"/>
    <p:sldId id="497" r:id="rId6"/>
    <p:sldId id="478" r:id="rId7"/>
    <p:sldId id="474" r:id="rId8"/>
    <p:sldId id="475" r:id="rId9"/>
    <p:sldId id="477" r:id="rId10"/>
    <p:sldId id="496" r:id="rId11"/>
    <p:sldId id="476" r:id="rId12"/>
    <p:sldId id="467" r:id="rId13"/>
    <p:sldId id="498" r:id="rId14"/>
    <p:sldId id="492" r:id="rId15"/>
    <p:sldId id="501" r:id="rId16"/>
    <p:sldId id="503" r:id="rId17"/>
    <p:sldId id="500" r:id="rId18"/>
    <p:sldId id="504" r:id="rId19"/>
    <p:sldId id="505" r:id="rId20"/>
    <p:sldId id="502" r:id="rId21"/>
    <p:sldId id="464" r:id="rId22"/>
    <p:sldId id="471" r:id="rId23"/>
    <p:sldId id="465" r:id="rId24"/>
    <p:sldId id="494" r:id="rId25"/>
    <p:sldId id="468" r:id="rId26"/>
    <p:sldId id="469" r:id="rId27"/>
    <p:sldId id="470" r:id="rId28"/>
    <p:sldId id="484" r:id="rId29"/>
    <p:sldId id="493"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urpriya" initials="s" lastIdx="5" clrIdx="0"/>
  <p:cmAuthor id="1" name="Student" initials="S" lastIdx="18" clrIdx="1"/>
  <p:cmAuthor id="2" name="ameyphadke" initials="a" lastIdx="2" clrIdx="2"/>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3"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8D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96" autoAdjust="0"/>
    <p:restoredTop sz="92517" autoAdjust="0"/>
  </p:normalViewPr>
  <p:slideViewPr>
    <p:cSldViewPr>
      <p:cViewPr varScale="1">
        <p:scale>
          <a:sx n="118" d="100"/>
          <a:sy n="118" d="100"/>
        </p:scale>
        <p:origin x="2344" y="200"/>
      </p:cViewPr>
      <p:guideLst>
        <p:guide orient="horz" pos="2160"/>
        <p:guide pos="2880"/>
      </p:guideLst>
    </p:cSldViewPr>
  </p:slideViewPr>
  <p:outlineViewPr>
    <p:cViewPr>
      <p:scale>
        <a:sx n="33" d="100"/>
        <a:sy n="33" d="100"/>
      </p:scale>
      <p:origin x="0" y="5952"/>
    </p:cViewPr>
  </p:outlineViewPr>
  <p:notesTextViewPr>
    <p:cViewPr>
      <p:scale>
        <a:sx n="33" d="100"/>
        <a:sy n="33"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4A1ABAE-2753-6C44-A7EA-EF33E4530DD4}" type="datetimeFigureOut">
              <a:rPr lang="en-US" smtClean="0"/>
              <a:t>8/4/22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ABBDF31-5CB7-9348-A465-CA15A5980B7F}" type="slidenum">
              <a:rPr lang="en-US" smtClean="0"/>
              <a:t>‹#›</a:t>
            </a:fld>
            <a:endParaRPr lang="en-US"/>
          </a:p>
        </p:txBody>
      </p:sp>
    </p:spTree>
    <p:extLst>
      <p:ext uri="{BB962C8B-B14F-4D97-AF65-F5344CB8AC3E}">
        <p14:creationId xmlns:p14="http://schemas.microsoft.com/office/powerpoint/2010/main" val="31216813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D7C75BE-D024-45B9-A7E2-76908F1114E6}" type="datetimeFigureOut">
              <a:rPr lang="en-US" smtClean="0"/>
              <a:pPr/>
              <a:t>8/4/22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5D0438-3FF5-4F0A-9F0A-F5D39C2D8F05}" type="slidenum">
              <a:rPr lang="en-US" smtClean="0"/>
              <a:pPr/>
              <a:t>‹#›</a:t>
            </a:fld>
            <a:endParaRPr lang="en-US"/>
          </a:p>
        </p:txBody>
      </p:sp>
    </p:spTree>
    <p:extLst>
      <p:ext uri="{BB962C8B-B14F-4D97-AF65-F5344CB8AC3E}">
        <p14:creationId xmlns:p14="http://schemas.microsoft.com/office/powerpoint/2010/main" val="80190314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5D0438-3FF5-4F0A-9F0A-F5D39C2D8F05}" type="slidenum">
              <a:rPr lang="en-US" smtClean="0"/>
              <a:pPr/>
              <a:t>4</a:t>
            </a:fld>
            <a:endParaRPr lang="en-US"/>
          </a:p>
        </p:txBody>
      </p:sp>
    </p:spTree>
    <p:extLst>
      <p:ext uri="{BB962C8B-B14F-4D97-AF65-F5344CB8AC3E}">
        <p14:creationId xmlns:p14="http://schemas.microsoft.com/office/powerpoint/2010/main" val="14980608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F68B9B9-5FBF-354D-BC7F-C8F50FFAB0C5}" type="slidenum">
              <a:rPr lang="en-US"/>
              <a:pPr/>
              <a:t>21</a:t>
            </a:fld>
            <a:endParaRPr lang="en-US"/>
          </a:p>
        </p:txBody>
      </p:sp>
      <p:sp>
        <p:nvSpPr>
          <p:cNvPr id="16486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648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71870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A5E1DF-A7E1-0647-BE02-C3EF6E1A9ABD}" type="slidenum">
              <a:rPr lang="en-US"/>
              <a:pPr/>
              <a:t>22</a:t>
            </a:fld>
            <a:endParaRPr lang="en-US"/>
          </a:p>
        </p:txBody>
      </p:sp>
      <p:sp>
        <p:nvSpPr>
          <p:cNvPr id="126978" name="Rectangle 2"/>
          <p:cNvSpPr>
            <a:spLocks noGrp="1" noRot="1" noChangeAspect="1" noChangeArrowheads="1" noTextEdit="1"/>
          </p:cNvSpPr>
          <p:nvPr>
            <p:ph type="sldImg"/>
          </p:nvPr>
        </p:nvSpPr>
        <p:spPr>
          <a:xfrm>
            <a:off x="1143000" y="685800"/>
            <a:ext cx="4572000" cy="3429000"/>
          </a:xfrm>
          <a:ln/>
          <a:extLst>
            <a:ext uri="{FAA26D3D-D897-4be2-8F04-BA451C77F1D7}">
              <ma14:placeholderFlag xmlns="" xmlns:ma14="http://schemas.microsoft.com/office/mac/drawingml/2011/main" val="1"/>
            </a:ext>
          </a:extLst>
        </p:spPr>
      </p:sp>
      <p:sp>
        <p:nvSpPr>
          <p:cNvPr id="126979" name="Rectangle 3"/>
          <p:cNvSpPr>
            <a:spLocks noGrp="1" noChangeArrowheads="1"/>
          </p:cNvSpPr>
          <p:nvPr>
            <p:ph type="body" idx="1"/>
          </p:nvPr>
        </p:nvSpPr>
        <p:spPr/>
        <p:txBody>
          <a:bodyPr/>
          <a:lstStyle/>
          <a:p>
            <a:r>
              <a:rPr lang="en-US">
                <a:solidFill>
                  <a:schemeClr val="tx2"/>
                </a:solidFill>
              </a:rPr>
              <a:t>Many systems include Analog and Digital functions.</a:t>
            </a:r>
          </a:p>
          <a:p>
            <a:r>
              <a:rPr lang="en-US">
                <a:solidFill>
                  <a:schemeClr val="tx2"/>
                </a:solidFill>
              </a:rPr>
              <a:t>This course will deal only with digital designs.</a:t>
            </a:r>
          </a:p>
          <a:p>
            <a:endParaRPr lang="en-US">
              <a:solidFill>
                <a:schemeClr val="tx2"/>
              </a:solidFill>
            </a:endParaRPr>
          </a:p>
        </p:txBody>
      </p:sp>
    </p:spTree>
    <p:extLst>
      <p:ext uri="{BB962C8B-B14F-4D97-AF65-F5344CB8AC3E}">
        <p14:creationId xmlns:p14="http://schemas.microsoft.com/office/powerpoint/2010/main" val="1248049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5D0438-3FF5-4F0A-9F0A-F5D39C2D8F05}" type="slidenum">
              <a:rPr lang="en-US" smtClean="0"/>
              <a:pPr/>
              <a:t>28</a:t>
            </a:fld>
            <a:endParaRPr lang="en-US"/>
          </a:p>
        </p:txBody>
      </p:sp>
    </p:spTree>
    <p:extLst>
      <p:ext uri="{BB962C8B-B14F-4D97-AF65-F5344CB8AC3E}">
        <p14:creationId xmlns:p14="http://schemas.microsoft.com/office/powerpoint/2010/main" val="1015536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1643F8-C9B0-F140-A290-8916BC92A299}" type="slidenum">
              <a:rPr lang="en-US"/>
              <a:pPr/>
              <a:t>6</a:t>
            </a:fld>
            <a:endParaRPr lang="en-US"/>
          </a:p>
        </p:txBody>
      </p:sp>
      <p:sp>
        <p:nvSpPr>
          <p:cNvPr id="16384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638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63833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0BF016-DAFD-EE48-AEBF-8EEF303F13EE}" type="slidenum">
              <a:rPr lang="en-US"/>
              <a:pPr/>
              <a:t>7</a:t>
            </a:fld>
            <a:endParaRPr lang="en-US"/>
          </a:p>
        </p:txBody>
      </p:sp>
      <p:sp>
        <p:nvSpPr>
          <p:cNvPr id="1402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402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6348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B26638-AB66-3546-AD60-355CFE238CC0}" type="slidenum">
              <a:rPr lang="en-US"/>
              <a:pPr/>
              <a:t>8</a:t>
            </a:fld>
            <a:endParaRPr lang="en-US"/>
          </a:p>
        </p:txBody>
      </p:sp>
      <p:sp>
        <p:nvSpPr>
          <p:cNvPr id="14131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413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41245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5CC45B-783C-CB40-AF8C-9A103D26B113}" type="slidenum">
              <a:rPr lang="en-US"/>
              <a:pPr/>
              <a:t>9</a:t>
            </a:fld>
            <a:endParaRPr lang="en-US"/>
          </a:p>
        </p:txBody>
      </p:sp>
      <p:sp>
        <p:nvSpPr>
          <p:cNvPr id="14336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433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9103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2BDBC7-DD7D-9B40-A1FD-1BC91620DC5D}" type="slidenum">
              <a:rPr lang="en-US"/>
              <a:pPr/>
              <a:t>11</a:t>
            </a:fld>
            <a:endParaRPr lang="en-US"/>
          </a:p>
        </p:txBody>
      </p:sp>
      <p:sp>
        <p:nvSpPr>
          <p:cNvPr id="14233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423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01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5D0438-3FF5-4F0A-9F0A-F5D39C2D8F05}" type="slidenum">
              <a:rPr lang="en-US" smtClean="0"/>
              <a:pPr/>
              <a:t>13</a:t>
            </a:fld>
            <a:endParaRPr lang="en-US"/>
          </a:p>
        </p:txBody>
      </p:sp>
    </p:spTree>
    <p:extLst>
      <p:ext uri="{BB962C8B-B14F-4D97-AF65-F5344CB8AC3E}">
        <p14:creationId xmlns:p14="http://schemas.microsoft.com/office/powerpoint/2010/main" val="1326897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5D0438-3FF5-4F0A-9F0A-F5D39C2D8F05}" type="slidenum">
              <a:rPr lang="en-US" smtClean="0"/>
              <a:pPr/>
              <a:t>15</a:t>
            </a:fld>
            <a:endParaRPr lang="en-US"/>
          </a:p>
        </p:txBody>
      </p:sp>
    </p:spTree>
    <p:extLst>
      <p:ext uri="{BB962C8B-B14F-4D97-AF65-F5344CB8AC3E}">
        <p14:creationId xmlns:p14="http://schemas.microsoft.com/office/powerpoint/2010/main" val="1483339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5D0438-3FF5-4F0A-9F0A-F5D39C2D8F05}" type="slidenum">
              <a:rPr lang="en-US" smtClean="0"/>
              <a:pPr/>
              <a:t>19</a:t>
            </a:fld>
            <a:endParaRPr lang="en-US"/>
          </a:p>
        </p:txBody>
      </p:sp>
    </p:spTree>
    <p:extLst>
      <p:ext uri="{BB962C8B-B14F-4D97-AF65-F5344CB8AC3E}">
        <p14:creationId xmlns:p14="http://schemas.microsoft.com/office/powerpoint/2010/main" val="1865288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1BEABE1-5F02-A142-9BA1-CCD02B4B69F3}" type="datetime1">
              <a:rPr lang="en-US" smtClean="0"/>
              <a:t>8/4/22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313668-E756-4AF5-8027-6D071A299BAF}" type="slidenum">
              <a:rPr lang="en-US" smtClean="0"/>
              <a:pPr/>
              <a:t>‹#›</a:t>
            </a:fld>
            <a:endParaRPr lang="en-US"/>
          </a:p>
        </p:txBody>
      </p:sp>
    </p:spTree>
    <p:extLst>
      <p:ext uri="{BB962C8B-B14F-4D97-AF65-F5344CB8AC3E}">
        <p14:creationId xmlns:p14="http://schemas.microsoft.com/office/powerpoint/2010/main" val="3906489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C0084C-EF4A-EC47-A45F-8972F243F8C6}" type="datetime1">
              <a:rPr lang="en-US" smtClean="0"/>
              <a:t>8/4/22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313668-E756-4AF5-8027-6D071A299BAF}" type="slidenum">
              <a:rPr lang="en-US" smtClean="0"/>
              <a:pPr/>
              <a:t>‹#›</a:t>
            </a:fld>
            <a:endParaRPr lang="en-US"/>
          </a:p>
        </p:txBody>
      </p:sp>
      <p:cxnSp>
        <p:nvCxnSpPr>
          <p:cNvPr id="7" name="Straight Connector 6"/>
          <p:cNvCxnSpPr/>
          <p:nvPr/>
        </p:nvCxnSpPr>
        <p:spPr>
          <a:xfrm>
            <a:off x="267705" y="1494375"/>
            <a:ext cx="8659952" cy="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5195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FC2C92-1EFA-4745-940B-DB68A5BE69AA}" type="datetime1">
              <a:rPr lang="en-US" smtClean="0"/>
              <a:t>8/4/22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313668-E756-4AF5-8027-6D071A299BAF}" type="slidenum">
              <a:rPr lang="en-US" smtClean="0"/>
              <a:pPr/>
              <a:t>‹#›</a:t>
            </a:fld>
            <a:endParaRPr lang="en-US"/>
          </a:p>
        </p:txBody>
      </p:sp>
    </p:spTree>
    <p:extLst>
      <p:ext uri="{BB962C8B-B14F-4D97-AF65-F5344CB8AC3E}">
        <p14:creationId xmlns:p14="http://schemas.microsoft.com/office/powerpoint/2010/main" val="2488542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
        <p:nvSpPr>
          <p:cNvPr id="3" name="Content Placeholder 2"/>
          <p:cNvSpPr>
            <a:spLocks noGrp="1"/>
          </p:cNvSpPr>
          <p:nvPr>
            <p:ph idx="1"/>
          </p:nvPr>
        </p:nvSpPr>
        <p:spPr/>
        <p:txBody>
          <a:bodyPr/>
          <a:lstStyle>
            <a:lvl2pPr>
              <a:defRPr sz="2000" baseline="0"/>
            </a:lvl2pPr>
            <a:lvl3pPr>
              <a:defRPr sz="2000" baseline="0"/>
            </a:lvl3p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10"/>
          </p:nvPr>
        </p:nvSpPr>
        <p:spPr/>
        <p:txBody>
          <a:bodyPr/>
          <a:lstStyle/>
          <a:p>
            <a:fld id="{BF5060D5-3B72-5241-9178-4C244F028640}" type="datetime1">
              <a:rPr lang="en-US" smtClean="0"/>
              <a:t>8/4/22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313668-E756-4AF5-8027-6D071A299BAF}" type="slidenum">
              <a:rPr lang="en-US" smtClean="0"/>
              <a:pPr/>
              <a:t>‹#›</a:t>
            </a:fld>
            <a:endParaRPr lang="en-US"/>
          </a:p>
        </p:txBody>
      </p:sp>
      <p:cxnSp>
        <p:nvCxnSpPr>
          <p:cNvPr id="7" name="Straight Connector 6"/>
          <p:cNvCxnSpPr/>
          <p:nvPr/>
        </p:nvCxnSpPr>
        <p:spPr>
          <a:xfrm>
            <a:off x="267705" y="1506825"/>
            <a:ext cx="8659952" cy="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8181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1B2EA5-3DC6-5849-93D6-DDA734527B37}" type="datetime1">
              <a:rPr lang="en-US" smtClean="0"/>
              <a:t>8/4/22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313668-E756-4AF5-8027-6D071A299BAF}" type="slidenum">
              <a:rPr lang="en-US" smtClean="0"/>
              <a:pPr/>
              <a:t>‹#›</a:t>
            </a:fld>
            <a:endParaRPr lang="en-US"/>
          </a:p>
        </p:txBody>
      </p:sp>
    </p:spTree>
    <p:extLst>
      <p:ext uri="{BB962C8B-B14F-4D97-AF65-F5344CB8AC3E}">
        <p14:creationId xmlns:p14="http://schemas.microsoft.com/office/powerpoint/2010/main" val="2198996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31C5547-D9BE-B84C-85FD-AF85CF9F74E4}" type="datetime1">
              <a:rPr lang="en-US" smtClean="0"/>
              <a:t>8/4/22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313668-E756-4AF5-8027-6D071A299BAF}" type="slidenum">
              <a:rPr lang="en-US" smtClean="0"/>
              <a:pPr/>
              <a:t>‹#›</a:t>
            </a:fld>
            <a:endParaRPr lang="en-US"/>
          </a:p>
        </p:txBody>
      </p:sp>
      <p:cxnSp>
        <p:nvCxnSpPr>
          <p:cNvPr id="8" name="Straight Connector 7"/>
          <p:cNvCxnSpPr/>
          <p:nvPr/>
        </p:nvCxnSpPr>
        <p:spPr>
          <a:xfrm>
            <a:off x="267705" y="1506825"/>
            <a:ext cx="8659952" cy="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4058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9C58813-8D7D-D742-BD91-E936EA67B53A}" type="datetime1">
              <a:rPr lang="en-US" smtClean="0"/>
              <a:t>8/4/22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6313668-E756-4AF5-8027-6D071A299BAF}" type="slidenum">
              <a:rPr lang="en-US" smtClean="0"/>
              <a:pPr/>
              <a:t>‹#›</a:t>
            </a:fld>
            <a:endParaRPr lang="en-US"/>
          </a:p>
        </p:txBody>
      </p:sp>
      <p:cxnSp>
        <p:nvCxnSpPr>
          <p:cNvPr id="10" name="Straight Connector 9"/>
          <p:cNvCxnSpPr/>
          <p:nvPr/>
        </p:nvCxnSpPr>
        <p:spPr>
          <a:xfrm>
            <a:off x="267705" y="1475700"/>
            <a:ext cx="8659952" cy="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69677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CC413B8-C47B-6748-BC74-0A42A4501936}" type="datetime1">
              <a:rPr lang="en-US" smtClean="0"/>
              <a:t>8/4/22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313668-E756-4AF5-8027-6D071A299BAF}" type="slidenum">
              <a:rPr lang="en-US" smtClean="0"/>
              <a:pPr/>
              <a:t>‹#›</a:t>
            </a:fld>
            <a:endParaRPr lang="en-US"/>
          </a:p>
        </p:txBody>
      </p:sp>
      <p:cxnSp>
        <p:nvCxnSpPr>
          <p:cNvPr id="6" name="Straight Connector 5"/>
          <p:cNvCxnSpPr/>
          <p:nvPr/>
        </p:nvCxnSpPr>
        <p:spPr>
          <a:xfrm>
            <a:off x="267705" y="1506825"/>
            <a:ext cx="8659952" cy="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374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9D4CFE-DD15-9043-9135-06C9782BB530}" type="datetime1">
              <a:rPr lang="en-US" smtClean="0"/>
              <a:t>8/4/22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6313668-E756-4AF5-8027-6D071A299BAF}" type="slidenum">
              <a:rPr lang="en-US" smtClean="0"/>
              <a:pPr/>
              <a:t>‹#›</a:t>
            </a:fld>
            <a:endParaRPr lang="en-US"/>
          </a:p>
        </p:txBody>
      </p:sp>
    </p:spTree>
    <p:extLst>
      <p:ext uri="{BB962C8B-B14F-4D97-AF65-F5344CB8AC3E}">
        <p14:creationId xmlns:p14="http://schemas.microsoft.com/office/powerpoint/2010/main" val="590130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B3D0416-E234-B944-BDAA-E0D90CBE4CFE}" type="datetime1">
              <a:rPr lang="en-US" smtClean="0"/>
              <a:t>8/4/22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313668-E756-4AF5-8027-6D071A299BAF}" type="slidenum">
              <a:rPr lang="en-US" smtClean="0"/>
              <a:pPr/>
              <a:t>‹#›</a:t>
            </a:fld>
            <a:endParaRPr lang="en-US"/>
          </a:p>
        </p:txBody>
      </p:sp>
    </p:spTree>
    <p:extLst>
      <p:ext uri="{BB962C8B-B14F-4D97-AF65-F5344CB8AC3E}">
        <p14:creationId xmlns:p14="http://schemas.microsoft.com/office/powerpoint/2010/main" val="2775537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C9CF4DE-72F9-FE45-92FB-DD129C58DBD0}" type="datetime1">
              <a:rPr lang="en-US" smtClean="0"/>
              <a:t>8/4/22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313668-E756-4AF5-8027-6D071A299BAF}" type="slidenum">
              <a:rPr lang="en-US" smtClean="0"/>
              <a:pPr/>
              <a:t>‹#›</a:t>
            </a:fld>
            <a:endParaRPr lang="en-US"/>
          </a:p>
        </p:txBody>
      </p:sp>
    </p:spTree>
    <p:extLst>
      <p:ext uri="{BB962C8B-B14F-4D97-AF65-F5344CB8AC3E}">
        <p14:creationId xmlns:p14="http://schemas.microsoft.com/office/powerpoint/2010/main" val="1889474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240E88-F505-FD4C-8AD3-C4D020E4938C}" type="datetime1">
              <a:rPr lang="en-US" smtClean="0"/>
              <a:t>8/4/22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313668-E756-4AF5-8027-6D071A299BAF}" type="slidenum">
              <a:rPr lang="en-US" smtClean="0"/>
              <a:pPr/>
              <a:t>‹#›</a:t>
            </a:fld>
            <a:endParaRPr lang="en-US"/>
          </a:p>
        </p:txBody>
      </p:sp>
    </p:spTree>
    <p:extLst>
      <p:ext uri="{BB962C8B-B14F-4D97-AF65-F5344CB8AC3E}">
        <p14:creationId xmlns:p14="http://schemas.microsoft.com/office/powerpoint/2010/main" val="3161878337"/>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1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Font typeface="Arial"/>
        <a:buNone/>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mailto:james.stine@okstate.edu" TargetMode="Externa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2.xml.rels><?xml version="1.0" encoding="UTF-8" standalone="yes"?>
<Relationships xmlns="http://schemas.openxmlformats.org/package/2006/relationships"><Relationship Id="rId2" Type="http://schemas.openxmlformats.org/officeDocument/2006/relationships/hyperlink" Target="https://en.wikipedia.org/wiki/Magic_(software)"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2.tiff"/><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6.xml.rels><?xml version="1.0" encoding="UTF-8" standalone="yes"?>
<Relationships xmlns="http://schemas.openxmlformats.org/package/2006/relationships"><Relationship Id="rId3" Type="http://schemas.openxmlformats.org/officeDocument/2006/relationships/hyperlink" Target="https://www.google.com/search?client=safari&amp;rls=en&amp;sxsrf=ALeKk02od9ZMBgkDwMT_oYooYfEBOwER6A:1599769935113&amp;q=skywater+technology+address&amp;stick=H4sIAAAAAAAAAOPgE-LWT9c3LEkrySk2TdOSzU620s_JT04syczPgzOsElNSilKLixexShdnV5YnlqQWKZSkJmfk5efkp1cqQGUB6iQyzkwAAAA&amp;ludocid=2016314671335334143&amp;sa=X&amp;ved=2ahUKEwjoqNG1t9_rAhUGlKwKHQCWC4IQ6BMwE3oECBcQAg" TargetMode="External"/><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0.tiff"/><Relationship Id="rId4" Type="http://schemas.openxmlformats.org/officeDocument/2006/relationships/hyperlink" Target="https://www.skywatertechnology.com/"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vcag.ecen.okstate.edu/wiki"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29.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mithsonianchips.si.edu/"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5800" y="1981200"/>
            <a:ext cx="7772400" cy="1362075"/>
          </a:xfrm>
        </p:spPr>
        <p:txBody>
          <a:bodyPr>
            <a:noAutofit/>
          </a:bodyPr>
          <a:lstStyle/>
          <a:p>
            <a:pPr algn="ctr"/>
            <a:r>
              <a:rPr lang="en-US" sz="3600" b="0" dirty="0"/>
              <a:t>LAYOUT and MOS TRANSISTORS INTRO</a:t>
            </a:r>
            <a:endParaRPr lang="en-US" sz="1800" b="0" i="1" dirty="0"/>
          </a:p>
        </p:txBody>
      </p:sp>
      <p:sp>
        <p:nvSpPr>
          <p:cNvPr id="4" name="Text Placeholder 3"/>
          <p:cNvSpPr>
            <a:spLocks noGrp="1"/>
          </p:cNvSpPr>
          <p:nvPr>
            <p:ph type="body" idx="1"/>
          </p:nvPr>
        </p:nvSpPr>
        <p:spPr>
          <a:xfrm>
            <a:off x="685800" y="3505200"/>
            <a:ext cx="7772400" cy="2971800"/>
          </a:xfrm>
        </p:spPr>
        <p:txBody>
          <a:bodyPr>
            <a:normAutofit/>
          </a:bodyPr>
          <a:lstStyle/>
          <a:p>
            <a:pPr algn="ctr"/>
            <a:endParaRPr lang="en-US" dirty="0">
              <a:solidFill>
                <a:srgbClr val="000000"/>
              </a:solidFill>
            </a:endParaRPr>
          </a:p>
          <a:p>
            <a:pPr algn="ctr"/>
            <a:r>
              <a:rPr lang="en-US" dirty="0">
                <a:solidFill>
                  <a:srgbClr val="000000"/>
                </a:solidFill>
              </a:rPr>
              <a:t>ECEN 4303 Team</a:t>
            </a:r>
          </a:p>
          <a:p>
            <a:pPr algn="ctr"/>
            <a:r>
              <a:rPr lang="en-US" dirty="0" err="1">
                <a:solidFill>
                  <a:srgbClr val="000000"/>
                </a:solidFill>
              </a:rPr>
              <a:t>Teo</a:t>
            </a:r>
            <a:r>
              <a:rPr lang="en-US" dirty="0">
                <a:solidFill>
                  <a:srgbClr val="000000"/>
                </a:solidFill>
              </a:rPr>
              <a:t> </a:t>
            </a:r>
            <a:r>
              <a:rPr lang="en-US" dirty="0" err="1">
                <a:solidFill>
                  <a:srgbClr val="000000"/>
                </a:solidFill>
              </a:rPr>
              <a:t>Ene</a:t>
            </a:r>
            <a:r>
              <a:rPr lang="en-US" dirty="0">
                <a:solidFill>
                  <a:srgbClr val="000000"/>
                </a:solidFill>
              </a:rPr>
              <a:t> and James E. Stine </a:t>
            </a:r>
          </a:p>
          <a:p>
            <a:pPr algn="ctr"/>
            <a:r>
              <a:rPr lang="en-US" dirty="0">
                <a:solidFill>
                  <a:srgbClr val="000000"/>
                </a:solidFill>
              </a:rPr>
              <a:t>Oklahoma State University</a:t>
            </a:r>
          </a:p>
          <a:p>
            <a:pPr algn="ctr"/>
            <a:r>
              <a:rPr lang="en-US" dirty="0">
                <a:solidFill>
                  <a:srgbClr val="000000"/>
                </a:solidFill>
              </a:rPr>
              <a:t>Electrical and Computer Engineering Department</a:t>
            </a:r>
          </a:p>
          <a:p>
            <a:pPr algn="ctr"/>
            <a:r>
              <a:rPr lang="en-US" dirty="0">
                <a:solidFill>
                  <a:srgbClr val="000000"/>
                </a:solidFill>
              </a:rPr>
              <a:t>Stillwater, OK 74078 USA </a:t>
            </a:r>
          </a:p>
          <a:p>
            <a:pPr algn="ctr"/>
            <a:r>
              <a:rPr lang="en-US" dirty="0">
                <a:solidFill>
                  <a:srgbClr val="000000"/>
                </a:solidFill>
                <a:hlinkClick r:id="rId2"/>
              </a:rPr>
              <a:t>james.stine@okstate.edu</a:t>
            </a:r>
          </a:p>
          <a:p>
            <a:endParaRPr lang="en-US" dirty="0"/>
          </a:p>
        </p:txBody>
      </p:sp>
      <p:sp>
        <p:nvSpPr>
          <p:cNvPr id="2" name="Slide Number Placeholder 1"/>
          <p:cNvSpPr>
            <a:spLocks noGrp="1"/>
          </p:cNvSpPr>
          <p:nvPr>
            <p:ph type="sldNum" sz="quarter" idx="12"/>
          </p:nvPr>
        </p:nvSpPr>
        <p:spPr/>
        <p:txBody>
          <a:bodyPr/>
          <a:lstStyle/>
          <a:p>
            <a:fld id="{36313668-E756-4AF5-8027-6D071A299BAF}" type="slidenum">
              <a:rPr lang="en-US" smtClean="0"/>
              <a:pPr/>
              <a:t>1</a:t>
            </a:fld>
            <a:endParaRPr lang="en-US"/>
          </a:p>
        </p:txBody>
      </p:sp>
      <p:pic>
        <p:nvPicPr>
          <p:cNvPr id="6" name="Picture 5">
            <a:extLst>
              <a:ext uri="{FF2B5EF4-FFF2-40B4-BE49-F238E27FC236}">
                <a16:creationId xmlns:a16="http://schemas.microsoft.com/office/drawing/2014/main" id="{8137743D-2562-FF44-B004-371B42FEBC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381000"/>
            <a:ext cx="2070100" cy="10668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Metal Stack</a:t>
            </a:r>
          </a:p>
        </p:txBody>
      </p:sp>
      <p:pic>
        <p:nvPicPr>
          <p:cNvPr id="4" name="Picture 3"/>
          <p:cNvPicPr>
            <a:picLocks noChangeAspect="1"/>
          </p:cNvPicPr>
          <p:nvPr/>
        </p:nvPicPr>
        <p:blipFill>
          <a:blip r:embed="rId2"/>
          <a:stretch>
            <a:fillRect/>
          </a:stretch>
        </p:blipFill>
        <p:spPr>
          <a:xfrm>
            <a:off x="304800" y="1981200"/>
            <a:ext cx="3230696" cy="3505200"/>
          </a:xfrm>
          <a:prstGeom prst="rect">
            <a:avLst/>
          </a:prstGeom>
        </p:spPr>
      </p:pic>
      <p:sp>
        <p:nvSpPr>
          <p:cNvPr id="5" name="TextBox 4"/>
          <p:cNvSpPr txBox="1"/>
          <p:nvPr/>
        </p:nvSpPr>
        <p:spPr>
          <a:xfrm>
            <a:off x="3733800" y="1676400"/>
            <a:ext cx="4953000" cy="4524315"/>
          </a:xfrm>
          <a:prstGeom prst="rect">
            <a:avLst/>
          </a:prstGeom>
          <a:noFill/>
        </p:spPr>
        <p:txBody>
          <a:bodyPr wrap="square" rtlCol="0">
            <a:spAutoFit/>
          </a:bodyPr>
          <a:lstStyle/>
          <a:p>
            <a:pPr marL="285750" indent="-285750">
              <a:buFont typeface="Arial" charset="0"/>
              <a:buChar char="•"/>
            </a:pPr>
            <a:r>
              <a:rPr lang="en-US" dirty="0"/>
              <a:t>Early processes, had only limited metal layers in their “stack” (not including poly)</a:t>
            </a:r>
          </a:p>
          <a:p>
            <a:pPr marL="742950" lvl="1" indent="-285750">
              <a:buFont typeface="Arial" charset="0"/>
              <a:buChar char="•"/>
            </a:pPr>
            <a:r>
              <a:rPr lang="en-US" dirty="0"/>
              <a:t>Metal 1 : m1</a:t>
            </a:r>
          </a:p>
          <a:p>
            <a:pPr marL="742950" lvl="1" indent="-285750">
              <a:buFont typeface="Arial" charset="0"/>
              <a:buChar char="•"/>
            </a:pPr>
            <a:r>
              <a:rPr lang="en-US" dirty="0"/>
              <a:t>Metal 2 : m2</a:t>
            </a:r>
          </a:p>
          <a:p>
            <a:pPr marL="742950" lvl="1" indent="-285750">
              <a:buFont typeface="Arial" charset="0"/>
              <a:buChar char="•"/>
            </a:pPr>
            <a:r>
              <a:rPr lang="en-US" dirty="0"/>
              <a:t>Metal 3 : m3</a:t>
            </a:r>
          </a:p>
          <a:p>
            <a:pPr marL="285750" indent="-285750">
              <a:buFont typeface="Arial" charset="0"/>
              <a:buChar char="•"/>
            </a:pPr>
            <a:r>
              <a:rPr lang="en-US" dirty="0"/>
              <a:t>Polysilicon or poly can be used for routing, but has higher resistance, capacitance, so should be limited in its use.</a:t>
            </a:r>
          </a:p>
          <a:p>
            <a:pPr marL="742950" lvl="1" indent="-285750">
              <a:buFont typeface="Arial" charset="0"/>
              <a:buChar char="•"/>
            </a:pPr>
            <a:r>
              <a:rPr lang="en-US" dirty="0"/>
              <a:t>poly is on a lower level than m1</a:t>
            </a:r>
          </a:p>
          <a:p>
            <a:pPr marL="285750" indent="-285750">
              <a:buFont typeface="Arial" charset="0"/>
              <a:buChar char="•"/>
            </a:pPr>
            <a:r>
              <a:rPr lang="en-US" dirty="0"/>
              <a:t>Smaller technologies have many layers of metal.</a:t>
            </a:r>
          </a:p>
          <a:p>
            <a:pPr marL="742950" lvl="1" indent="-285750">
              <a:buFont typeface="Arial" charset="0"/>
              <a:buChar char="•"/>
            </a:pPr>
            <a:r>
              <a:rPr lang="en-US" dirty="0"/>
              <a:t>Companies may charge different rates for different stacks to help customers afford designs.</a:t>
            </a:r>
          </a:p>
          <a:p>
            <a:pPr marL="285750" indent="-285750">
              <a:buFont typeface="Arial" charset="0"/>
              <a:buChar char="•"/>
            </a:pPr>
            <a:r>
              <a:rPr lang="en-US" dirty="0"/>
              <a:t>The art of layout usually involves efficiently using metal or interconnect and this is why pitch is important! (</a:t>
            </a:r>
            <a:r>
              <a:rPr lang="en-US" b="1" dirty="0"/>
              <a:t>STICK DIAGRAMS!!!</a:t>
            </a:r>
            <a:r>
              <a:rPr lang="en-US" dirty="0"/>
              <a:t>)</a:t>
            </a:r>
          </a:p>
        </p:txBody>
      </p:sp>
      <p:sp>
        <p:nvSpPr>
          <p:cNvPr id="6" name="Slide Number Placeholder 5"/>
          <p:cNvSpPr>
            <a:spLocks noGrp="1"/>
          </p:cNvSpPr>
          <p:nvPr>
            <p:ph type="sldNum" sz="quarter" idx="12"/>
          </p:nvPr>
        </p:nvSpPr>
        <p:spPr/>
        <p:txBody>
          <a:bodyPr/>
          <a:lstStyle/>
          <a:p>
            <a:fld id="{36313668-E756-4AF5-8027-6D071A299BAF}" type="slidenum">
              <a:rPr lang="en-US" smtClean="0"/>
              <a:pPr/>
              <a:t>10</a:t>
            </a:fld>
            <a:endParaRPr lang="en-US"/>
          </a:p>
        </p:txBody>
      </p:sp>
    </p:spTree>
    <p:extLst>
      <p:ext uri="{BB962C8B-B14F-4D97-AF65-F5344CB8AC3E}">
        <p14:creationId xmlns:p14="http://schemas.microsoft.com/office/powerpoint/2010/main" val="1510458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t>Inverter Mask Set</a:t>
            </a:r>
          </a:p>
        </p:txBody>
      </p:sp>
      <p:sp>
        <p:nvSpPr>
          <p:cNvPr id="75779" name="Rectangle 3"/>
          <p:cNvSpPr>
            <a:spLocks noGrp="1" noChangeArrowheads="1"/>
          </p:cNvSpPr>
          <p:nvPr>
            <p:ph type="body" idx="1"/>
          </p:nvPr>
        </p:nvSpPr>
        <p:spPr/>
        <p:txBody>
          <a:bodyPr/>
          <a:lstStyle/>
          <a:p>
            <a:r>
              <a:rPr lang="en-US"/>
              <a:t>Transistors and wires are defined by </a:t>
            </a:r>
            <a:r>
              <a:rPr lang="en-US" i="1"/>
              <a:t>masks</a:t>
            </a:r>
          </a:p>
          <a:p>
            <a:r>
              <a:rPr lang="en-US"/>
              <a:t>Cross-section taken along dashed line</a:t>
            </a:r>
          </a:p>
        </p:txBody>
      </p:sp>
      <p:graphicFrame>
        <p:nvGraphicFramePr>
          <p:cNvPr id="75781" name="Object 5"/>
          <p:cNvGraphicFramePr>
            <a:graphicFrameLocks noChangeAspect="1"/>
          </p:cNvGraphicFramePr>
          <p:nvPr/>
        </p:nvGraphicFramePr>
        <p:xfrm>
          <a:off x="533400" y="2514600"/>
          <a:ext cx="8001000" cy="3452813"/>
        </p:xfrm>
        <a:graphic>
          <a:graphicData uri="http://schemas.openxmlformats.org/presentationml/2006/ole">
            <mc:AlternateContent xmlns:mc="http://schemas.openxmlformats.org/markup-compatibility/2006">
              <mc:Choice xmlns:v="urn:schemas-microsoft-com:vml" Requires="v">
                <p:oleObj name="Visio" r:id="rId3" imgW="4912415" imgH="2118526" progId="Visio.Drawing.11">
                  <p:embed/>
                </p:oleObj>
              </mc:Choice>
              <mc:Fallback>
                <p:oleObj name="Visio" r:id="rId3" imgW="4912415" imgH="2118526"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2514600"/>
                        <a:ext cx="8001000" cy="34528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 name="Slide Number Placeholder 1"/>
          <p:cNvSpPr>
            <a:spLocks noGrp="1"/>
          </p:cNvSpPr>
          <p:nvPr>
            <p:ph type="sldNum" sz="quarter" idx="12"/>
          </p:nvPr>
        </p:nvSpPr>
        <p:spPr/>
        <p:txBody>
          <a:bodyPr/>
          <a:lstStyle/>
          <a:p>
            <a:fld id="{36313668-E756-4AF5-8027-6D071A299BAF}" type="slidenum">
              <a:rPr lang="en-US" smtClean="0"/>
              <a:pPr/>
              <a:t>11</a:t>
            </a:fld>
            <a:endParaRPr lang="en-US"/>
          </a:p>
        </p:txBody>
      </p:sp>
      <p:sp>
        <p:nvSpPr>
          <p:cNvPr id="3" name="TextBox 2"/>
          <p:cNvSpPr txBox="1"/>
          <p:nvPr/>
        </p:nvSpPr>
        <p:spPr>
          <a:xfrm>
            <a:off x="7178866" y="1688068"/>
            <a:ext cx="1352486" cy="369332"/>
          </a:xfrm>
          <a:prstGeom prst="rect">
            <a:avLst/>
          </a:prstGeom>
          <a:solidFill>
            <a:srgbClr val="F68D36"/>
          </a:solidFill>
          <a:ln>
            <a:solidFill>
              <a:schemeClr val="tx1"/>
            </a:solidFill>
          </a:ln>
        </p:spPr>
        <p:txBody>
          <a:bodyPr wrap="none" rtlCol="0">
            <a:spAutoFit/>
          </a:bodyPr>
          <a:lstStyle/>
          <a:p>
            <a:r>
              <a:rPr lang="en-US"/>
              <a:t>2D structure</a:t>
            </a:r>
          </a:p>
        </p:txBody>
      </p:sp>
    </p:spTree>
    <p:extLst>
      <p:ext uri="{BB962C8B-B14F-4D97-AF65-F5344CB8AC3E}">
        <p14:creationId xmlns:p14="http://schemas.microsoft.com/office/powerpoint/2010/main" val="238893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Tips!</a:t>
            </a:r>
          </a:p>
        </p:txBody>
      </p:sp>
      <p:sp>
        <p:nvSpPr>
          <p:cNvPr id="3" name="Content Placeholder 2"/>
          <p:cNvSpPr>
            <a:spLocks noGrp="1"/>
          </p:cNvSpPr>
          <p:nvPr>
            <p:ph idx="1"/>
          </p:nvPr>
        </p:nvSpPr>
        <p:spPr/>
        <p:txBody>
          <a:bodyPr>
            <a:normAutofit fontScale="92500" lnSpcReduction="20000"/>
          </a:bodyPr>
          <a:lstStyle/>
          <a:p>
            <a:r>
              <a:rPr lang="en-US" dirty="0"/>
              <a:t>Since wires are the contributing factor for most designs, its important you handle the designs well even at 0.5um (we use 0.6u since this is the drawn transistor length, whereas, the 0.5um is the actual transistor length).</a:t>
            </a:r>
          </a:p>
          <a:p>
            <a:r>
              <a:rPr lang="en-US" dirty="0"/>
              <a:t>Always assume your design is going to reuse design (</a:t>
            </a:r>
            <a:r>
              <a:rPr lang="en-US" b="1" u="sng" dirty="0"/>
              <a:t>hierarchy</a:t>
            </a:r>
            <a:r>
              <a:rPr lang="en-US" dirty="0"/>
              <a:t>) as much as possible.</a:t>
            </a:r>
          </a:p>
          <a:p>
            <a:pPr lvl="1"/>
            <a:r>
              <a:rPr lang="en-US" dirty="0"/>
              <a:t>Object-oriented design.</a:t>
            </a:r>
          </a:p>
          <a:p>
            <a:r>
              <a:rPr lang="en-US" u="sng" dirty="0"/>
              <a:t>Wires are critical</a:t>
            </a:r>
            <a:r>
              <a:rPr lang="en-US" dirty="0"/>
              <a:t>, therefore, make sure you use wires as “thinly” as possible at the lowest gate level layouts.</a:t>
            </a:r>
          </a:p>
          <a:p>
            <a:pPr lvl="1"/>
            <a:r>
              <a:rPr lang="en-US" dirty="0"/>
              <a:t>Try not use M2 for “leaf-cell” gates! (sometimes, you have no choice).</a:t>
            </a:r>
          </a:p>
          <a:p>
            <a:pPr lvl="1"/>
            <a:r>
              <a:rPr lang="en-US" dirty="0"/>
              <a:t>Leaf cells are the lower-level design structures for most systems and tend to be the items most designs scrutinize to optimize.</a:t>
            </a:r>
          </a:p>
          <a:p>
            <a:r>
              <a:rPr lang="en-US" dirty="0"/>
              <a:t>As you lay down your wires, the following are useful paradigms.</a:t>
            </a:r>
          </a:p>
          <a:p>
            <a:pPr lvl="1"/>
            <a:r>
              <a:rPr lang="en-US" dirty="0"/>
              <a:t>Alternate your M1 and M2 layers in terms of methodologies even at leaf-level designs.</a:t>
            </a:r>
          </a:p>
          <a:p>
            <a:pPr lvl="1"/>
            <a:r>
              <a:rPr lang="en-US" dirty="0"/>
              <a:t>Use </a:t>
            </a:r>
            <a:r>
              <a:rPr lang="en-US" u="sng" dirty="0">
                <a:solidFill>
                  <a:srgbClr val="0070C0"/>
                </a:solidFill>
              </a:rPr>
              <a:t>pitch</a:t>
            </a:r>
            <a:r>
              <a:rPr lang="en-US" dirty="0"/>
              <a:t> as a qualifying distance for all designs! (establish design-wide parameter)</a:t>
            </a:r>
          </a:p>
        </p:txBody>
      </p:sp>
      <p:sp>
        <p:nvSpPr>
          <p:cNvPr id="4" name="TextBox 3"/>
          <p:cNvSpPr txBox="1"/>
          <p:nvPr/>
        </p:nvSpPr>
        <p:spPr>
          <a:xfrm>
            <a:off x="3733800" y="5987018"/>
            <a:ext cx="4718279" cy="369332"/>
          </a:xfrm>
          <a:prstGeom prst="rect">
            <a:avLst/>
          </a:prstGeom>
          <a:noFill/>
          <a:ln>
            <a:solidFill>
              <a:srgbClr val="000000"/>
            </a:solidFill>
          </a:ln>
        </p:spPr>
        <p:txBody>
          <a:bodyPr wrap="none" rtlCol="0">
            <a:spAutoFit/>
          </a:bodyPr>
          <a:lstStyle/>
          <a:p>
            <a:r>
              <a:rPr lang="en-US" dirty="0">
                <a:hlinkClick r:id="rId2"/>
              </a:rPr>
              <a:t>https://en.wikipedia.org/wiki/Magic_(software)</a:t>
            </a:r>
            <a:r>
              <a:rPr lang="en-US" dirty="0"/>
              <a:t> </a:t>
            </a:r>
          </a:p>
        </p:txBody>
      </p:sp>
      <p:sp>
        <p:nvSpPr>
          <p:cNvPr id="5" name="Slide Number Placeholder 4"/>
          <p:cNvSpPr>
            <a:spLocks noGrp="1"/>
          </p:cNvSpPr>
          <p:nvPr>
            <p:ph type="sldNum" sz="quarter" idx="12"/>
          </p:nvPr>
        </p:nvSpPr>
        <p:spPr/>
        <p:txBody>
          <a:bodyPr/>
          <a:lstStyle/>
          <a:p>
            <a:fld id="{36313668-E756-4AF5-8027-6D071A299BAF}" type="slidenum">
              <a:rPr lang="en-US" smtClean="0"/>
              <a:pPr/>
              <a:t>12</a:t>
            </a:fld>
            <a:endParaRPr lang="en-US"/>
          </a:p>
        </p:txBody>
      </p:sp>
    </p:spTree>
    <p:extLst>
      <p:ext uri="{BB962C8B-B14F-4D97-AF65-F5344CB8AC3E}">
        <p14:creationId xmlns:p14="http://schemas.microsoft.com/office/powerpoint/2010/main" val="338069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1BAB5-0C12-8E40-87A8-329A2974742D}"/>
              </a:ext>
            </a:extLst>
          </p:cNvPr>
          <p:cNvSpPr>
            <a:spLocks noGrp="1"/>
          </p:cNvSpPr>
          <p:nvPr>
            <p:ph type="title"/>
          </p:nvPr>
        </p:nvSpPr>
        <p:spPr/>
        <p:txBody>
          <a:bodyPr/>
          <a:lstStyle/>
          <a:p>
            <a:r>
              <a:rPr lang="en-US" dirty="0"/>
              <a:t>SCMOS (Scalable CMOS)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10FB14-8466-A24E-8C5B-472F1AA5512D}"/>
                  </a:ext>
                </a:extLst>
              </p:cNvPr>
              <p:cNvSpPr>
                <a:spLocks noGrp="1"/>
              </p:cNvSpPr>
              <p:nvPr>
                <p:ph idx="1"/>
              </p:nvPr>
            </p:nvSpPr>
            <p:spPr>
              <a:xfrm>
                <a:off x="4724400" y="1600199"/>
                <a:ext cx="3962400" cy="3751937"/>
              </a:xfrm>
            </p:spPr>
            <p:txBody>
              <a:bodyPr>
                <a:normAutofit/>
              </a:bodyPr>
              <a:lstStyle/>
              <a:p>
                <a:r>
                  <a:rPr lang="en-US" sz="2400" dirty="0"/>
                  <a:t>We decided against using the SCMOS since no one uses it anymore + it cannot be fabricated.</a:t>
                </a:r>
              </a:p>
              <a:p>
                <a:r>
                  <a:rPr lang="en-US" sz="2400" dirty="0"/>
                  <a:t>The idea is still related.</a:t>
                </a:r>
              </a:p>
              <a:p>
                <a:r>
                  <a:rPr lang="en-US" sz="2400" dirty="0"/>
                  <a:t>We fill up entire grid with a layer and everything is based on a </a:t>
                </a:r>
                <a:r>
                  <a:rPr lang="en-US" sz="2400" u="sng" dirty="0"/>
                  <a:t>lambda</a:t>
                </a:r>
                <a:r>
                  <a:rPr lang="en-US" sz="2400" dirty="0"/>
                  <a:t> (</a:t>
                </a:r>
                <a14:m>
                  <m:oMath xmlns:m="http://schemas.openxmlformats.org/officeDocument/2006/math">
                    <m:r>
                      <a:rPr lang="en-US" sz="2400" b="0" i="1" smtClean="0">
                        <a:latin typeface="Cambria Math" panose="02040503050406030204" pitchFamily="18" charset="0"/>
                      </a:rPr>
                      <m:t>𝜆</m:t>
                    </m:r>
                  </m:oMath>
                </a14:m>
                <a:r>
                  <a:rPr lang="en-US" sz="2400" dirty="0"/>
                  <a:t>)!</a:t>
                </a:r>
              </a:p>
            </p:txBody>
          </p:sp>
        </mc:Choice>
        <mc:Fallback xmlns="">
          <p:sp>
            <p:nvSpPr>
              <p:cNvPr id="3" name="Content Placeholder 2">
                <a:extLst>
                  <a:ext uri="{FF2B5EF4-FFF2-40B4-BE49-F238E27FC236}">
                    <a16:creationId xmlns:a16="http://schemas.microsoft.com/office/drawing/2014/main" id="{0710FB14-8466-A24E-8C5B-472F1AA5512D}"/>
                  </a:ext>
                </a:extLst>
              </p:cNvPr>
              <p:cNvSpPr>
                <a:spLocks noGrp="1" noRot="1" noChangeAspect="1" noMove="1" noResize="1" noEditPoints="1" noAdjustHandles="1" noChangeArrowheads="1" noChangeShapeType="1" noTextEdit="1"/>
              </p:cNvSpPr>
              <p:nvPr>
                <p:ph idx="1"/>
              </p:nvPr>
            </p:nvSpPr>
            <p:spPr>
              <a:xfrm>
                <a:off x="4724400" y="1600199"/>
                <a:ext cx="3962400" cy="3751937"/>
              </a:xfrm>
              <a:blipFill>
                <a:blip r:embed="rId3"/>
                <a:stretch>
                  <a:fillRect l="-2244" t="-1351" r="-192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736DCC3-AB4E-4D42-8868-CCF7097E489E}"/>
              </a:ext>
            </a:extLst>
          </p:cNvPr>
          <p:cNvSpPr>
            <a:spLocks noGrp="1"/>
          </p:cNvSpPr>
          <p:nvPr>
            <p:ph type="sldNum" sz="quarter" idx="12"/>
          </p:nvPr>
        </p:nvSpPr>
        <p:spPr/>
        <p:txBody>
          <a:bodyPr/>
          <a:lstStyle/>
          <a:p>
            <a:fld id="{36313668-E756-4AF5-8027-6D071A299BAF}" type="slidenum">
              <a:rPr lang="en-US" smtClean="0"/>
              <a:pPr/>
              <a:t>13</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9651494-1117-D648-8D4D-EA20E2744B12}"/>
                  </a:ext>
                </a:extLst>
              </p:cNvPr>
              <p:cNvSpPr txBox="1"/>
              <p:nvPr/>
            </p:nvSpPr>
            <p:spPr>
              <a:xfrm>
                <a:off x="5458896" y="5181600"/>
                <a:ext cx="216110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1 </m:t>
                      </m:r>
                      <m:r>
                        <a:rPr lang="en-US" sz="2800" b="0" i="1" smtClean="0">
                          <a:latin typeface="Cambria Math" panose="02040503050406030204" pitchFamily="18" charset="0"/>
                        </a:rPr>
                        <m:t>𝜆</m:t>
                      </m:r>
                      <m:r>
                        <a:rPr lang="en-US" sz="2800" b="0" i="1" smtClean="0">
                          <a:latin typeface="Cambria Math" panose="02040503050406030204" pitchFamily="18" charset="0"/>
                        </a:rPr>
                        <m:t>=0.3 </m:t>
                      </m:r>
                      <m:r>
                        <a:rPr lang="en-US" sz="2800" b="0" i="1" smtClean="0">
                          <a:latin typeface="Cambria Math" panose="02040503050406030204" pitchFamily="18" charset="0"/>
                        </a:rPr>
                        <m:t>𝜇</m:t>
                      </m:r>
                      <m:r>
                        <a:rPr lang="en-US" sz="2800" b="0" i="1" smtClean="0">
                          <a:latin typeface="Cambria Math" panose="02040503050406030204" pitchFamily="18" charset="0"/>
                        </a:rPr>
                        <m:t> </m:t>
                      </m:r>
                      <m:r>
                        <a:rPr lang="en-US" sz="2800" b="0" i="1" smtClean="0">
                          <a:latin typeface="Cambria Math" panose="02040503050406030204" pitchFamily="18" charset="0"/>
                        </a:rPr>
                        <m:t>𝑚</m:t>
                      </m:r>
                    </m:oMath>
                  </m:oMathPara>
                </a14:m>
                <a:endParaRPr lang="en-US" sz="2800" dirty="0"/>
              </a:p>
            </p:txBody>
          </p:sp>
        </mc:Choice>
        <mc:Fallback xmlns="">
          <p:sp>
            <p:nvSpPr>
              <p:cNvPr id="6" name="TextBox 5">
                <a:extLst>
                  <a:ext uri="{FF2B5EF4-FFF2-40B4-BE49-F238E27FC236}">
                    <a16:creationId xmlns:a16="http://schemas.microsoft.com/office/drawing/2014/main" id="{29651494-1117-D648-8D4D-EA20E2744B12}"/>
                  </a:ext>
                </a:extLst>
              </p:cNvPr>
              <p:cNvSpPr txBox="1">
                <a:spLocks noRot="1" noChangeAspect="1" noMove="1" noResize="1" noEditPoints="1" noAdjustHandles="1" noChangeArrowheads="1" noChangeShapeType="1" noTextEdit="1"/>
              </p:cNvSpPr>
              <p:nvPr/>
            </p:nvSpPr>
            <p:spPr>
              <a:xfrm>
                <a:off x="5458896" y="5181600"/>
                <a:ext cx="2161104" cy="430887"/>
              </a:xfrm>
              <a:prstGeom prst="rect">
                <a:avLst/>
              </a:prstGeom>
              <a:blipFill>
                <a:blip r:embed="rId4"/>
                <a:stretch>
                  <a:fillRect l="-2924" t="-8824" r="-1170" b="-35294"/>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587BFE1D-7703-EC48-A92D-8D3496388031}"/>
              </a:ext>
            </a:extLst>
          </p:cNvPr>
          <p:cNvPicPr>
            <a:picLocks noChangeAspect="1"/>
          </p:cNvPicPr>
          <p:nvPr/>
        </p:nvPicPr>
        <p:blipFill>
          <a:blip r:embed="rId5"/>
          <a:stretch>
            <a:fillRect/>
          </a:stretch>
        </p:blipFill>
        <p:spPr>
          <a:xfrm>
            <a:off x="304800" y="1713060"/>
            <a:ext cx="3976841" cy="464329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B57E9BE-FB7C-D844-8504-8B4821589896}"/>
                  </a:ext>
                </a:extLst>
              </p:cNvPr>
              <p:cNvSpPr txBox="1"/>
              <p:nvPr/>
            </p:nvSpPr>
            <p:spPr>
              <a:xfrm>
                <a:off x="5840186" y="5768975"/>
                <a:ext cx="13985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𝐿</m:t>
                      </m:r>
                      <m:r>
                        <a:rPr lang="en-US" sz="2800" b="0" i="1" smtClean="0">
                          <a:latin typeface="Cambria Math" panose="02040503050406030204" pitchFamily="18" charset="0"/>
                        </a:rPr>
                        <m:t>=2⋅</m:t>
                      </m:r>
                      <m:r>
                        <a:rPr lang="en-US" sz="2800" b="0" i="1" smtClean="0">
                          <a:latin typeface="Cambria Math" panose="02040503050406030204" pitchFamily="18" charset="0"/>
                        </a:rPr>
                        <m:t>𝜆</m:t>
                      </m:r>
                    </m:oMath>
                  </m:oMathPara>
                </a14:m>
                <a:endParaRPr lang="en-US" sz="2800" dirty="0"/>
              </a:p>
            </p:txBody>
          </p:sp>
        </mc:Choice>
        <mc:Fallback xmlns="">
          <p:sp>
            <p:nvSpPr>
              <p:cNvPr id="12" name="TextBox 11">
                <a:extLst>
                  <a:ext uri="{FF2B5EF4-FFF2-40B4-BE49-F238E27FC236}">
                    <a16:creationId xmlns:a16="http://schemas.microsoft.com/office/drawing/2014/main" id="{CB57E9BE-FB7C-D844-8504-8B4821589896}"/>
                  </a:ext>
                </a:extLst>
              </p:cNvPr>
              <p:cNvSpPr txBox="1">
                <a:spLocks noRot="1" noChangeAspect="1" noMove="1" noResize="1" noEditPoints="1" noAdjustHandles="1" noChangeArrowheads="1" noChangeShapeType="1" noTextEdit="1"/>
              </p:cNvSpPr>
              <p:nvPr/>
            </p:nvSpPr>
            <p:spPr>
              <a:xfrm>
                <a:off x="5840186" y="5768975"/>
                <a:ext cx="1398524" cy="430887"/>
              </a:xfrm>
              <a:prstGeom prst="rect">
                <a:avLst/>
              </a:prstGeom>
              <a:blipFill>
                <a:blip r:embed="rId6"/>
                <a:stretch>
                  <a:fillRect l="-5405" r="-5405" b="-5714"/>
                </a:stretch>
              </a:blipFill>
            </p:spPr>
            <p:txBody>
              <a:bodyPr/>
              <a:lstStyle/>
              <a:p>
                <a:r>
                  <a:rPr lang="en-US">
                    <a:noFill/>
                  </a:rPr>
                  <a:t> </a:t>
                </a:r>
              </a:p>
            </p:txBody>
          </p:sp>
        </mc:Fallback>
      </mc:AlternateContent>
    </p:spTree>
    <p:extLst>
      <p:ext uri="{BB962C8B-B14F-4D97-AF65-F5344CB8AC3E}">
        <p14:creationId xmlns:p14="http://schemas.microsoft.com/office/powerpoint/2010/main" val="16321106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Interconnect</a:t>
            </a:r>
          </a:p>
        </p:txBody>
      </p:sp>
      <p:sp>
        <p:nvSpPr>
          <p:cNvPr id="3" name="Content Placeholder 2"/>
          <p:cNvSpPr>
            <a:spLocks noGrp="1"/>
          </p:cNvSpPr>
          <p:nvPr>
            <p:ph idx="1"/>
          </p:nvPr>
        </p:nvSpPr>
        <p:spPr/>
        <p:txBody>
          <a:bodyPr>
            <a:normAutofit fontScale="92500" lnSpcReduction="20000"/>
          </a:bodyPr>
          <a:lstStyle/>
          <a:p>
            <a:r>
              <a:rPr lang="en-US" dirty="0"/>
              <a:t>Different layers of metal are typically called </a:t>
            </a:r>
            <a:r>
              <a:rPr lang="en-US" i="1" dirty="0"/>
              <a:t>interconnect</a:t>
            </a:r>
            <a:r>
              <a:rPr lang="en-US" dirty="0"/>
              <a:t>, because the interconnect parts together.</a:t>
            </a:r>
          </a:p>
          <a:p>
            <a:r>
              <a:rPr lang="en-US" dirty="0"/>
              <a:t>However, there is different definitions on how these interconnects can connect together.</a:t>
            </a:r>
          </a:p>
          <a:p>
            <a:r>
              <a:rPr lang="en-US" dirty="0"/>
              <a:t>Terminology </a:t>
            </a:r>
          </a:p>
          <a:p>
            <a:pPr lvl="1"/>
            <a:r>
              <a:rPr lang="en-US" dirty="0"/>
              <a:t>Contact : the connection of either poly or diffusion to metal1</a:t>
            </a:r>
          </a:p>
          <a:p>
            <a:pPr lvl="2"/>
            <a:r>
              <a:rPr lang="en-US" dirty="0" err="1"/>
              <a:t>polycontact</a:t>
            </a:r>
            <a:r>
              <a:rPr lang="en-US" dirty="0"/>
              <a:t> </a:t>
            </a:r>
          </a:p>
          <a:p>
            <a:pPr lvl="2"/>
            <a:r>
              <a:rPr lang="en-US" dirty="0" err="1"/>
              <a:t>ndc</a:t>
            </a:r>
            <a:r>
              <a:rPr lang="en-US" dirty="0"/>
              <a:t>/</a:t>
            </a:r>
            <a:r>
              <a:rPr lang="en-US" dirty="0" err="1"/>
              <a:t>pdc</a:t>
            </a:r>
            <a:endParaRPr lang="en-US" dirty="0"/>
          </a:p>
          <a:p>
            <a:pPr lvl="1"/>
            <a:r>
              <a:rPr lang="en-US" dirty="0" err="1"/>
              <a:t>Vias</a:t>
            </a:r>
            <a:r>
              <a:rPr lang="en-US" dirty="0"/>
              <a:t>:  the connections of metal to metal</a:t>
            </a:r>
          </a:p>
          <a:p>
            <a:pPr lvl="2"/>
            <a:r>
              <a:rPr lang="en-US" dirty="0"/>
              <a:t>metal1</a:t>
            </a:r>
          </a:p>
          <a:p>
            <a:pPr lvl="2"/>
            <a:r>
              <a:rPr lang="en-US" dirty="0"/>
              <a:t>metal2</a:t>
            </a:r>
          </a:p>
          <a:p>
            <a:r>
              <a:rPr lang="en-US" dirty="0"/>
              <a:t>Avoid other methods to contact wires, such as poly and diffusion – the resistance and capacitance is much higher on these layers than metal layers (they have high amounts of connectivity).</a:t>
            </a:r>
          </a:p>
          <a:p>
            <a:pPr lvl="1"/>
            <a:r>
              <a:rPr lang="en-US" dirty="0"/>
              <a:t>Use metals!!!!!!!</a:t>
            </a:r>
          </a:p>
          <a:p>
            <a:pPr lvl="2"/>
            <a:endParaRPr lang="en-US" dirty="0"/>
          </a:p>
        </p:txBody>
      </p:sp>
      <p:pic>
        <p:nvPicPr>
          <p:cNvPr id="4" name="Picture 3"/>
          <p:cNvPicPr>
            <a:picLocks noChangeAspect="1"/>
          </p:cNvPicPr>
          <p:nvPr/>
        </p:nvPicPr>
        <p:blipFill>
          <a:blip r:embed="rId2"/>
          <a:stretch>
            <a:fillRect/>
          </a:stretch>
        </p:blipFill>
        <p:spPr>
          <a:xfrm>
            <a:off x="5334000" y="5562600"/>
            <a:ext cx="1752324" cy="1117600"/>
          </a:xfrm>
          <a:prstGeom prst="rect">
            <a:avLst/>
          </a:prstGeom>
        </p:spPr>
      </p:pic>
      <p:sp>
        <p:nvSpPr>
          <p:cNvPr id="5" name="Slide Number Placeholder 4"/>
          <p:cNvSpPr>
            <a:spLocks noGrp="1"/>
          </p:cNvSpPr>
          <p:nvPr>
            <p:ph type="sldNum" sz="quarter" idx="12"/>
          </p:nvPr>
        </p:nvSpPr>
        <p:spPr/>
        <p:txBody>
          <a:bodyPr/>
          <a:lstStyle/>
          <a:p>
            <a:fld id="{36313668-E756-4AF5-8027-6D071A299BAF}" type="slidenum">
              <a:rPr lang="en-US" smtClean="0"/>
              <a:pPr/>
              <a:t>14</a:t>
            </a:fld>
            <a:endParaRPr lang="en-US"/>
          </a:p>
        </p:txBody>
      </p:sp>
    </p:spTree>
    <p:extLst>
      <p:ext uri="{BB962C8B-B14F-4D97-AF65-F5344CB8AC3E}">
        <p14:creationId xmlns:p14="http://schemas.microsoft.com/office/powerpoint/2010/main" val="3065734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4600851"/>
            <a:ext cx="4114800" cy="2057400"/>
          </a:xfrm>
          <a:prstGeom prst="rect">
            <a:avLst/>
          </a:prstGeom>
        </p:spPr>
      </p:pic>
      <p:sp>
        <p:nvSpPr>
          <p:cNvPr id="2" name="Title 1"/>
          <p:cNvSpPr>
            <a:spLocks noGrp="1"/>
          </p:cNvSpPr>
          <p:nvPr>
            <p:ph type="title"/>
          </p:nvPr>
        </p:nvSpPr>
        <p:spPr/>
        <p:txBody>
          <a:bodyPr/>
          <a:lstStyle/>
          <a:p>
            <a:r>
              <a:rPr lang="en-US" dirty="0"/>
              <a:t>FOSS 130nm PDK</a:t>
            </a:r>
          </a:p>
        </p:txBody>
      </p:sp>
      <p:sp>
        <p:nvSpPr>
          <p:cNvPr id="5" name="TextBox 4"/>
          <p:cNvSpPr txBox="1"/>
          <p:nvPr/>
        </p:nvSpPr>
        <p:spPr>
          <a:xfrm>
            <a:off x="457200" y="1752600"/>
            <a:ext cx="8229600" cy="2585323"/>
          </a:xfrm>
          <a:prstGeom prst="rect">
            <a:avLst/>
          </a:prstGeom>
          <a:noFill/>
        </p:spPr>
        <p:txBody>
          <a:bodyPr wrap="square" rtlCol="0">
            <a:spAutoFit/>
          </a:bodyPr>
          <a:lstStyle/>
          <a:p>
            <a:pPr marL="285750" indent="-285750">
              <a:buFont typeface="Arial" charset="0"/>
              <a:buChar char="•"/>
            </a:pPr>
            <a:r>
              <a:rPr lang="en-US" dirty="0"/>
              <a:t>Cooperation between Google, </a:t>
            </a:r>
            <a:r>
              <a:rPr lang="en-US" dirty="0" err="1"/>
              <a:t>Skywater</a:t>
            </a:r>
            <a:r>
              <a:rPr lang="en-US" dirty="0"/>
              <a:t> Technologies, including OSU, UCSD, </a:t>
            </a:r>
            <a:r>
              <a:rPr lang="en-US" dirty="0" err="1"/>
              <a:t>UMich</a:t>
            </a:r>
            <a:r>
              <a:rPr lang="en-US" dirty="0"/>
              <a:t>, and others.</a:t>
            </a:r>
          </a:p>
          <a:p>
            <a:pPr marL="285750" indent="-285750">
              <a:buFont typeface="Arial" charset="0"/>
              <a:buChar char="•"/>
            </a:pPr>
            <a:r>
              <a:rPr lang="en-US" dirty="0"/>
              <a:t>Goal is to create an entirely open-source Process Development Kit and flow.</a:t>
            </a:r>
          </a:p>
          <a:p>
            <a:pPr marL="742950" lvl="1" indent="-285750">
              <a:buFont typeface="Arial" charset="0"/>
              <a:buChar char="•"/>
            </a:pPr>
            <a:r>
              <a:rPr lang="en-US" dirty="0"/>
              <a:t>Anyone should be able to jump on and create an ASIC without having to pay</a:t>
            </a:r>
          </a:p>
          <a:p>
            <a:pPr marL="742950" lvl="1" indent="-285750">
              <a:buFont typeface="Arial" charset="0"/>
              <a:buChar char="•"/>
            </a:pPr>
            <a:r>
              <a:rPr lang="en-US" dirty="0"/>
              <a:t>We are providing them with a standard cell kit, and our general expertise</a:t>
            </a:r>
          </a:p>
          <a:p>
            <a:pPr marL="285750" indent="-285750">
              <a:buFont typeface="Arial" charset="0"/>
              <a:buChar char="•"/>
            </a:pPr>
            <a:r>
              <a:rPr lang="en-US" dirty="0"/>
              <a:t>Google has already contracted a fabrication facility.</a:t>
            </a:r>
          </a:p>
          <a:p>
            <a:pPr marL="742950" lvl="1" indent="-285750">
              <a:buFont typeface="Arial" charset="0"/>
              <a:buChar char="•"/>
            </a:pPr>
            <a:r>
              <a:rPr lang="en-US" dirty="0"/>
              <a:t>They are producing chips and badly need more designs to fabricate</a:t>
            </a:r>
          </a:p>
          <a:p>
            <a:pPr marL="742950" lvl="1" indent="-285750">
              <a:buFont typeface="Arial" charset="0"/>
              <a:buChar char="•"/>
            </a:pPr>
            <a:r>
              <a:rPr lang="en-US" dirty="0"/>
              <a:t>It is not economical to fabricate just a few chips at a time. </a:t>
            </a:r>
          </a:p>
          <a:p>
            <a:pPr marL="742950" lvl="1" indent="-285750">
              <a:buFont typeface="Arial" charset="0"/>
              <a:buChar char="•"/>
            </a:pPr>
            <a:r>
              <a:rPr lang="en-US" dirty="0"/>
              <a:t>Google has indicated that there is room to tape out anything we at OSU want!</a:t>
            </a:r>
          </a:p>
        </p:txBody>
      </p:sp>
      <p:sp>
        <p:nvSpPr>
          <p:cNvPr id="6" name="Slide Number Placeholder 5"/>
          <p:cNvSpPr>
            <a:spLocks noGrp="1"/>
          </p:cNvSpPr>
          <p:nvPr>
            <p:ph type="sldNum" sz="quarter" idx="12"/>
          </p:nvPr>
        </p:nvSpPr>
        <p:spPr/>
        <p:txBody>
          <a:bodyPr/>
          <a:lstStyle/>
          <a:p>
            <a:fld id="{36313668-E756-4AF5-8027-6D071A299BAF}" type="slidenum">
              <a:rPr lang="en-US" smtClean="0"/>
              <a:pPr/>
              <a:t>15</a:t>
            </a:fld>
            <a:endParaRPr lang="en-US"/>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5400" y="4553839"/>
            <a:ext cx="3162300" cy="1802511"/>
          </a:xfrm>
          <a:prstGeom prst="rect">
            <a:avLst/>
          </a:prstGeom>
        </p:spPr>
      </p:pic>
    </p:spTree>
    <p:extLst>
      <p:ext uri="{BB962C8B-B14F-4D97-AF65-F5344CB8AC3E}">
        <p14:creationId xmlns:p14="http://schemas.microsoft.com/office/powerpoint/2010/main" val="1862496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29F12-75FE-6A43-B53E-DAE164B2BF41}"/>
              </a:ext>
            </a:extLst>
          </p:cNvPr>
          <p:cNvSpPr>
            <a:spLocks noGrp="1"/>
          </p:cNvSpPr>
          <p:nvPr>
            <p:ph type="title"/>
          </p:nvPr>
        </p:nvSpPr>
        <p:spPr/>
        <p:txBody>
          <a:bodyPr/>
          <a:lstStyle/>
          <a:p>
            <a:r>
              <a:rPr lang="en-US" dirty="0" err="1"/>
              <a:t>SkyWater</a:t>
            </a:r>
            <a:r>
              <a:rPr lang="en-US" dirty="0"/>
              <a:t> Technologies : our Fab</a:t>
            </a:r>
          </a:p>
        </p:txBody>
      </p:sp>
      <p:sp>
        <p:nvSpPr>
          <p:cNvPr id="4" name="Slide Number Placeholder 3">
            <a:extLst>
              <a:ext uri="{FF2B5EF4-FFF2-40B4-BE49-F238E27FC236}">
                <a16:creationId xmlns:a16="http://schemas.microsoft.com/office/drawing/2014/main" id="{9D51BD2D-EACD-B347-B784-0F7A4459889C}"/>
              </a:ext>
            </a:extLst>
          </p:cNvPr>
          <p:cNvSpPr>
            <a:spLocks noGrp="1"/>
          </p:cNvSpPr>
          <p:nvPr>
            <p:ph type="sldNum" sz="quarter" idx="12"/>
          </p:nvPr>
        </p:nvSpPr>
        <p:spPr/>
        <p:txBody>
          <a:bodyPr/>
          <a:lstStyle/>
          <a:p>
            <a:fld id="{36313668-E756-4AF5-8027-6D071A299BAF}" type="slidenum">
              <a:rPr lang="en-US" smtClean="0"/>
              <a:pPr/>
              <a:t>16</a:t>
            </a:fld>
            <a:endParaRPr lang="en-US"/>
          </a:p>
        </p:txBody>
      </p:sp>
      <p:pic>
        <p:nvPicPr>
          <p:cNvPr id="6" name="Picture 5">
            <a:extLst>
              <a:ext uri="{FF2B5EF4-FFF2-40B4-BE49-F238E27FC236}">
                <a16:creationId xmlns:a16="http://schemas.microsoft.com/office/drawing/2014/main" id="{2B187B3C-34B0-AE48-9BE6-7D56A6CCE1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81400" y="1783111"/>
            <a:ext cx="5092504" cy="4026996"/>
          </a:xfrm>
          <a:prstGeom prst="rect">
            <a:avLst/>
          </a:prstGeom>
        </p:spPr>
      </p:pic>
      <p:sp>
        <p:nvSpPr>
          <p:cNvPr id="7" name="TextBox 6">
            <a:extLst>
              <a:ext uri="{FF2B5EF4-FFF2-40B4-BE49-F238E27FC236}">
                <a16:creationId xmlns:a16="http://schemas.microsoft.com/office/drawing/2014/main" id="{5F90E84E-051C-434A-85DD-28AA7B818095}"/>
              </a:ext>
            </a:extLst>
          </p:cNvPr>
          <p:cNvSpPr txBox="1"/>
          <p:nvPr/>
        </p:nvSpPr>
        <p:spPr>
          <a:xfrm>
            <a:off x="228600" y="2147907"/>
            <a:ext cx="2667000" cy="1877437"/>
          </a:xfrm>
          <a:prstGeom prst="rect">
            <a:avLst/>
          </a:prstGeom>
          <a:noFill/>
        </p:spPr>
        <p:txBody>
          <a:bodyPr wrap="square" rtlCol="0">
            <a:spAutoFit/>
          </a:bodyPr>
          <a:lstStyle/>
          <a:p>
            <a:r>
              <a:rPr lang="en-US" sz="2000" dirty="0" err="1"/>
              <a:t>SkyWater</a:t>
            </a:r>
            <a:r>
              <a:rPr lang="en-US" sz="2000" dirty="0"/>
              <a:t> Technologies</a:t>
            </a:r>
          </a:p>
          <a:p>
            <a:r>
              <a:rPr lang="en-US" sz="2000" b="1" dirty="0">
                <a:hlinkClick r:id="rId3"/>
              </a:rPr>
              <a:t>Address</a:t>
            </a:r>
            <a:r>
              <a:rPr lang="en-US" sz="2000" b="1" dirty="0"/>
              <a:t>: </a:t>
            </a:r>
            <a:r>
              <a:rPr lang="en-US" sz="2000" dirty="0"/>
              <a:t>2401 E 86th St, Bloomington, MN 55425</a:t>
            </a:r>
          </a:p>
          <a:p>
            <a:br>
              <a:rPr lang="en-US" dirty="0"/>
            </a:br>
            <a:endParaRPr lang="en-US" dirty="0"/>
          </a:p>
        </p:txBody>
      </p:sp>
      <p:sp>
        <p:nvSpPr>
          <p:cNvPr id="8" name="TextBox 7">
            <a:extLst>
              <a:ext uri="{FF2B5EF4-FFF2-40B4-BE49-F238E27FC236}">
                <a16:creationId xmlns:a16="http://schemas.microsoft.com/office/drawing/2014/main" id="{FA713C92-CB72-3143-9997-9D1BF6A04648}"/>
              </a:ext>
            </a:extLst>
          </p:cNvPr>
          <p:cNvSpPr txBox="1"/>
          <p:nvPr/>
        </p:nvSpPr>
        <p:spPr>
          <a:xfrm>
            <a:off x="4419600" y="6000949"/>
            <a:ext cx="3826176" cy="369332"/>
          </a:xfrm>
          <a:prstGeom prst="rect">
            <a:avLst/>
          </a:prstGeom>
          <a:noFill/>
        </p:spPr>
        <p:txBody>
          <a:bodyPr wrap="none" rtlCol="0">
            <a:spAutoFit/>
          </a:bodyPr>
          <a:lstStyle/>
          <a:p>
            <a:r>
              <a:rPr lang="en-US" dirty="0">
                <a:hlinkClick r:id="rId4"/>
              </a:rPr>
              <a:t>https://www.skywatertechnology.com</a:t>
            </a:r>
            <a:r>
              <a:rPr lang="en-US" dirty="0"/>
              <a:t> </a:t>
            </a:r>
          </a:p>
        </p:txBody>
      </p:sp>
      <p:pic>
        <p:nvPicPr>
          <p:cNvPr id="9" name="Picture 8">
            <a:extLst>
              <a:ext uri="{FF2B5EF4-FFF2-40B4-BE49-F238E27FC236}">
                <a16:creationId xmlns:a16="http://schemas.microsoft.com/office/drawing/2014/main" id="{E6A90A75-9BBB-E245-9714-8782C01DBEDB}"/>
              </a:ext>
            </a:extLst>
          </p:cNvPr>
          <p:cNvPicPr>
            <a:picLocks noChangeAspect="1"/>
          </p:cNvPicPr>
          <p:nvPr/>
        </p:nvPicPr>
        <p:blipFill>
          <a:blip r:embed="rId5"/>
          <a:stretch>
            <a:fillRect/>
          </a:stretch>
        </p:blipFill>
        <p:spPr>
          <a:xfrm>
            <a:off x="327214" y="3904914"/>
            <a:ext cx="2469771" cy="1701398"/>
          </a:xfrm>
          <a:prstGeom prst="rect">
            <a:avLst/>
          </a:prstGeom>
        </p:spPr>
      </p:pic>
    </p:spTree>
    <p:extLst>
      <p:ext uri="{BB962C8B-B14F-4D97-AF65-F5344CB8AC3E}">
        <p14:creationId xmlns:p14="http://schemas.microsoft.com/office/powerpoint/2010/main" val="705848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SKY130 Metal Stack</a:t>
            </a:r>
          </a:p>
        </p:txBody>
      </p:sp>
      <p:sp>
        <p:nvSpPr>
          <p:cNvPr id="5" name="TextBox 4"/>
          <p:cNvSpPr txBox="1"/>
          <p:nvPr/>
        </p:nvSpPr>
        <p:spPr>
          <a:xfrm>
            <a:off x="4547382" y="1676400"/>
            <a:ext cx="4444218" cy="4247317"/>
          </a:xfrm>
          <a:prstGeom prst="rect">
            <a:avLst/>
          </a:prstGeom>
          <a:noFill/>
        </p:spPr>
        <p:txBody>
          <a:bodyPr wrap="square" rtlCol="0">
            <a:spAutoFit/>
          </a:bodyPr>
          <a:lstStyle/>
          <a:p>
            <a:pPr marL="285750" indent="-285750">
              <a:buFont typeface="Arial" charset="0"/>
              <a:buChar char="•"/>
            </a:pPr>
            <a:r>
              <a:rPr lang="en-US" dirty="0"/>
              <a:t>The 130nm process has 5 aluminum metal layers, as well as a high-resistance </a:t>
            </a:r>
            <a:r>
              <a:rPr lang="en-US" dirty="0" err="1"/>
              <a:t>TiN</a:t>
            </a:r>
            <a:r>
              <a:rPr lang="en-US" dirty="0"/>
              <a:t> “local interconnect” layer.</a:t>
            </a:r>
          </a:p>
          <a:p>
            <a:pPr marL="285750" indent="-285750">
              <a:buFont typeface="Arial" charset="0"/>
              <a:buChar char="•"/>
            </a:pPr>
            <a:r>
              <a:rPr lang="en-US" dirty="0"/>
              <a:t>There are 5+1 total metal layers available.</a:t>
            </a:r>
          </a:p>
          <a:p>
            <a:pPr marL="742950" lvl="1" indent="-285750">
              <a:buFont typeface="Arial" charset="0"/>
              <a:buChar char="•"/>
            </a:pPr>
            <a:r>
              <a:rPr lang="en-US" dirty="0"/>
              <a:t>Try to not go beyond metal2 in your designs.</a:t>
            </a:r>
          </a:p>
          <a:p>
            <a:pPr marL="285750" indent="-285750">
              <a:buFont typeface="Arial" charset="0"/>
              <a:buChar char="•"/>
            </a:pPr>
            <a:r>
              <a:rPr lang="en-US" dirty="0"/>
              <a:t>li1 has a resistivity about 1/3</a:t>
            </a:r>
            <a:r>
              <a:rPr lang="en-US" baseline="30000" dirty="0"/>
              <a:t>rd</a:t>
            </a:r>
            <a:r>
              <a:rPr lang="en-US" dirty="0"/>
              <a:t> that of poly, but around 100x that of m1.</a:t>
            </a:r>
          </a:p>
          <a:p>
            <a:pPr marL="742950" lvl="1" indent="-285750">
              <a:buFont typeface="Arial" charset="0"/>
              <a:buChar char="•"/>
            </a:pPr>
            <a:r>
              <a:rPr lang="en-US" dirty="0"/>
              <a:t>In the metal stack diagram on the left, li1 comes between poly and m1.</a:t>
            </a:r>
          </a:p>
          <a:p>
            <a:pPr marL="742950" lvl="1" indent="-285750">
              <a:buFont typeface="Arial" charset="0"/>
              <a:buChar char="•"/>
            </a:pPr>
            <a:r>
              <a:rPr lang="en-US" dirty="0"/>
              <a:t>You have to pass through it on your way up the stack.</a:t>
            </a:r>
          </a:p>
          <a:p>
            <a:pPr marL="742950" lvl="1" indent="-285750">
              <a:buFont typeface="Arial" charset="0"/>
              <a:buChar char="•"/>
            </a:pPr>
            <a:r>
              <a:rPr lang="en-US" dirty="0"/>
              <a:t>Your design will be better if you use it sparingly.</a:t>
            </a:r>
          </a:p>
          <a:p>
            <a:pPr marL="742950" lvl="1" indent="-285750">
              <a:buFont typeface="Arial" charset="0"/>
              <a:buChar char="•"/>
            </a:pPr>
            <a:r>
              <a:rPr lang="en-US" dirty="0"/>
              <a:t>Be creative!</a:t>
            </a:r>
          </a:p>
        </p:txBody>
      </p:sp>
      <p:sp>
        <p:nvSpPr>
          <p:cNvPr id="6" name="Slide Number Placeholder 5"/>
          <p:cNvSpPr>
            <a:spLocks noGrp="1"/>
          </p:cNvSpPr>
          <p:nvPr>
            <p:ph type="sldNum" sz="quarter" idx="12"/>
          </p:nvPr>
        </p:nvSpPr>
        <p:spPr/>
        <p:txBody>
          <a:bodyPr/>
          <a:lstStyle/>
          <a:p>
            <a:fld id="{36313668-E756-4AF5-8027-6D071A299BAF}" type="slidenum">
              <a:rPr lang="en-US" smtClean="0"/>
              <a:pPr/>
              <a:t>17</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662" y="1931178"/>
            <a:ext cx="4477720" cy="4014757"/>
          </a:xfrm>
          <a:prstGeom prst="rect">
            <a:avLst/>
          </a:prstGeom>
        </p:spPr>
      </p:pic>
    </p:spTree>
    <p:extLst>
      <p:ext uri="{BB962C8B-B14F-4D97-AF65-F5344CB8AC3E}">
        <p14:creationId xmlns:p14="http://schemas.microsoft.com/office/powerpoint/2010/main" val="8449847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A5439-C2AF-8D47-9371-D025F409A7EC}"/>
              </a:ext>
            </a:extLst>
          </p:cNvPr>
          <p:cNvSpPr>
            <a:spLocks noGrp="1"/>
          </p:cNvSpPr>
          <p:nvPr>
            <p:ph type="title"/>
          </p:nvPr>
        </p:nvSpPr>
        <p:spPr/>
        <p:txBody>
          <a:bodyPr/>
          <a:lstStyle/>
          <a:p>
            <a:r>
              <a:rPr lang="en-US" dirty="0"/>
              <a:t>Layer Cheat</a:t>
            </a:r>
          </a:p>
        </p:txBody>
      </p:sp>
      <p:graphicFrame>
        <p:nvGraphicFramePr>
          <p:cNvPr id="5" name="Content Placeholder 4">
            <a:extLst>
              <a:ext uri="{FF2B5EF4-FFF2-40B4-BE49-F238E27FC236}">
                <a16:creationId xmlns:a16="http://schemas.microsoft.com/office/drawing/2014/main" id="{2FE28411-BC74-9941-A2B7-6184501D10F6}"/>
              </a:ext>
            </a:extLst>
          </p:cNvPr>
          <p:cNvGraphicFramePr>
            <a:graphicFrameLocks noGrp="1"/>
          </p:cNvGraphicFramePr>
          <p:nvPr>
            <p:ph idx="1"/>
            <p:extLst>
              <p:ext uri="{D42A27DB-BD31-4B8C-83A1-F6EECF244321}">
                <p14:modId xmlns:p14="http://schemas.microsoft.com/office/powerpoint/2010/main" val="981445101"/>
              </p:ext>
            </p:extLst>
          </p:nvPr>
        </p:nvGraphicFramePr>
        <p:xfrm>
          <a:off x="457200" y="1600200"/>
          <a:ext cx="8229600" cy="482092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2519690150"/>
                    </a:ext>
                  </a:extLst>
                </a:gridCol>
                <a:gridCol w="5486400">
                  <a:extLst>
                    <a:ext uri="{9D8B030D-6E8A-4147-A177-3AD203B41FA5}">
                      <a16:colId xmlns:a16="http://schemas.microsoft.com/office/drawing/2014/main" val="2886004908"/>
                    </a:ext>
                  </a:extLst>
                </a:gridCol>
              </a:tblGrid>
              <a:tr h="370840">
                <a:tc>
                  <a:txBody>
                    <a:bodyPr/>
                    <a:lstStyle/>
                    <a:p>
                      <a:pPr algn="ctr"/>
                      <a:r>
                        <a:rPr lang="en-US" dirty="0"/>
                        <a:t>Layer</a:t>
                      </a:r>
                    </a:p>
                  </a:txBody>
                  <a:tcPr/>
                </a:tc>
                <a:tc>
                  <a:txBody>
                    <a:bodyPr/>
                    <a:lstStyle/>
                    <a:p>
                      <a:r>
                        <a:rPr lang="en-US" dirty="0"/>
                        <a:t>Name</a:t>
                      </a:r>
                    </a:p>
                  </a:txBody>
                  <a:tcPr/>
                </a:tc>
                <a:extLst>
                  <a:ext uri="{0D108BD9-81ED-4DB2-BD59-A6C34878D82A}">
                    <a16:rowId xmlns:a16="http://schemas.microsoft.com/office/drawing/2014/main" val="3988193497"/>
                  </a:ext>
                </a:extLst>
              </a:tr>
              <a:tr h="370840">
                <a:tc>
                  <a:txBody>
                    <a:bodyPr/>
                    <a:lstStyle/>
                    <a:p>
                      <a:pPr algn="ctr"/>
                      <a:r>
                        <a:rPr lang="en-US" dirty="0" err="1">
                          <a:latin typeface="Courier" pitchFamily="2" charset="0"/>
                        </a:rPr>
                        <a:t>nwell</a:t>
                      </a:r>
                      <a:endParaRPr lang="en-US" dirty="0">
                        <a:latin typeface="Courier" pitchFamily="2" charset="0"/>
                      </a:endParaRPr>
                    </a:p>
                  </a:txBody>
                  <a:tcPr/>
                </a:tc>
                <a:tc>
                  <a:txBody>
                    <a:bodyPr/>
                    <a:lstStyle/>
                    <a:p>
                      <a:r>
                        <a:rPr lang="en-US" dirty="0"/>
                        <a:t>N-type well</a:t>
                      </a:r>
                    </a:p>
                  </a:txBody>
                  <a:tcPr/>
                </a:tc>
                <a:extLst>
                  <a:ext uri="{0D108BD9-81ED-4DB2-BD59-A6C34878D82A}">
                    <a16:rowId xmlns:a16="http://schemas.microsoft.com/office/drawing/2014/main" val="995912516"/>
                  </a:ext>
                </a:extLst>
              </a:tr>
              <a:tr h="370840">
                <a:tc>
                  <a:txBody>
                    <a:bodyPr/>
                    <a:lstStyle/>
                    <a:p>
                      <a:pPr algn="ctr"/>
                      <a:r>
                        <a:rPr lang="en-US" dirty="0" err="1">
                          <a:latin typeface="Courier" pitchFamily="2" charset="0"/>
                        </a:rPr>
                        <a:t>ndiff</a:t>
                      </a:r>
                      <a:endParaRPr lang="en-US" dirty="0">
                        <a:latin typeface="Courier" pitchFamily="2" charset="0"/>
                      </a:endParaRPr>
                    </a:p>
                  </a:txBody>
                  <a:tcPr/>
                </a:tc>
                <a:tc>
                  <a:txBody>
                    <a:bodyPr/>
                    <a:lstStyle/>
                    <a:p>
                      <a:r>
                        <a:rPr lang="en-US" dirty="0"/>
                        <a:t>N-type diffusion</a:t>
                      </a:r>
                    </a:p>
                  </a:txBody>
                  <a:tcPr/>
                </a:tc>
                <a:extLst>
                  <a:ext uri="{0D108BD9-81ED-4DB2-BD59-A6C34878D82A}">
                    <a16:rowId xmlns:a16="http://schemas.microsoft.com/office/drawing/2014/main" val="2455945216"/>
                  </a:ext>
                </a:extLst>
              </a:tr>
              <a:tr h="370840">
                <a:tc>
                  <a:txBody>
                    <a:bodyPr/>
                    <a:lstStyle/>
                    <a:p>
                      <a:pPr algn="ctr"/>
                      <a:r>
                        <a:rPr lang="en-US" dirty="0" err="1">
                          <a:latin typeface="Courier" pitchFamily="2" charset="0"/>
                        </a:rPr>
                        <a:t>pdiff</a:t>
                      </a:r>
                      <a:endParaRPr lang="en-US" dirty="0">
                        <a:latin typeface="Courier" pitchFamily="2" charset="0"/>
                      </a:endParaRPr>
                    </a:p>
                  </a:txBody>
                  <a:tcPr/>
                </a:tc>
                <a:tc>
                  <a:txBody>
                    <a:bodyPr/>
                    <a:lstStyle/>
                    <a:p>
                      <a:r>
                        <a:rPr lang="en-US" dirty="0"/>
                        <a:t>P-type diffusion</a:t>
                      </a:r>
                    </a:p>
                  </a:txBody>
                  <a:tcPr/>
                </a:tc>
                <a:extLst>
                  <a:ext uri="{0D108BD9-81ED-4DB2-BD59-A6C34878D82A}">
                    <a16:rowId xmlns:a16="http://schemas.microsoft.com/office/drawing/2014/main" val="1261803160"/>
                  </a:ext>
                </a:extLst>
              </a:tr>
              <a:tr h="370840">
                <a:tc>
                  <a:txBody>
                    <a:bodyPr/>
                    <a:lstStyle/>
                    <a:p>
                      <a:pPr algn="ctr"/>
                      <a:r>
                        <a:rPr lang="en-US" dirty="0" err="1">
                          <a:latin typeface="Courier" pitchFamily="2" charset="0"/>
                        </a:rPr>
                        <a:t>ndc</a:t>
                      </a:r>
                      <a:endParaRPr lang="en-US" dirty="0">
                        <a:latin typeface="Courier" pitchFamily="2" charset="0"/>
                      </a:endParaRPr>
                    </a:p>
                  </a:txBody>
                  <a:tcPr/>
                </a:tc>
                <a:tc>
                  <a:txBody>
                    <a:bodyPr/>
                    <a:lstStyle/>
                    <a:p>
                      <a:r>
                        <a:rPr lang="en-US" dirty="0"/>
                        <a:t>N-type diffusion contact</a:t>
                      </a:r>
                    </a:p>
                  </a:txBody>
                  <a:tcPr/>
                </a:tc>
                <a:extLst>
                  <a:ext uri="{0D108BD9-81ED-4DB2-BD59-A6C34878D82A}">
                    <a16:rowId xmlns:a16="http://schemas.microsoft.com/office/drawing/2014/main" val="1530106319"/>
                  </a:ext>
                </a:extLst>
              </a:tr>
              <a:tr h="370840">
                <a:tc>
                  <a:txBody>
                    <a:bodyPr/>
                    <a:lstStyle/>
                    <a:p>
                      <a:pPr algn="ctr"/>
                      <a:r>
                        <a:rPr lang="en-US" dirty="0" err="1">
                          <a:latin typeface="Courier" pitchFamily="2" charset="0"/>
                        </a:rPr>
                        <a:t>pdc</a:t>
                      </a:r>
                      <a:endParaRPr lang="en-US" dirty="0">
                        <a:latin typeface="Courier" pitchFamily="2" charset="0"/>
                      </a:endParaRPr>
                    </a:p>
                  </a:txBody>
                  <a:tcPr/>
                </a:tc>
                <a:tc>
                  <a:txBody>
                    <a:bodyPr/>
                    <a:lstStyle/>
                    <a:p>
                      <a:r>
                        <a:rPr lang="en-US" dirty="0"/>
                        <a:t>P-type diffusion contact</a:t>
                      </a:r>
                    </a:p>
                  </a:txBody>
                  <a:tcPr/>
                </a:tc>
                <a:extLst>
                  <a:ext uri="{0D108BD9-81ED-4DB2-BD59-A6C34878D82A}">
                    <a16:rowId xmlns:a16="http://schemas.microsoft.com/office/drawing/2014/main" val="3952630926"/>
                  </a:ext>
                </a:extLst>
              </a:tr>
              <a:tr h="370840">
                <a:tc>
                  <a:txBody>
                    <a:bodyPr/>
                    <a:lstStyle/>
                    <a:p>
                      <a:pPr algn="ctr"/>
                      <a:r>
                        <a:rPr lang="en-US" dirty="0" err="1">
                          <a:latin typeface="Courier" pitchFamily="2" charset="0"/>
                        </a:rPr>
                        <a:t>nsc</a:t>
                      </a:r>
                      <a:endParaRPr lang="en-US" dirty="0">
                        <a:latin typeface="Courier" pitchFamily="2" charset="0"/>
                      </a:endParaRPr>
                    </a:p>
                  </a:txBody>
                  <a:tcPr/>
                </a:tc>
                <a:tc>
                  <a:txBody>
                    <a:bodyPr/>
                    <a:lstStyle/>
                    <a:p>
                      <a:r>
                        <a:rPr lang="en-US" dirty="0"/>
                        <a:t>N-type substrate contact</a:t>
                      </a:r>
                    </a:p>
                  </a:txBody>
                  <a:tcPr/>
                </a:tc>
                <a:extLst>
                  <a:ext uri="{0D108BD9-81ED-4DB2-BD59-A6C34878D82A}">
                    <a16:rowId xmlns:a16="http://schemas.microsoft.com/office/drawing/2014/main" val="2619091239"/>
                  </a:ext>
                </a:extLst>
              </a:tr>
              <a:tr h="370840">
                <a:tc>
                  <a:txBody>
                    <a:bodyPr/>
                    <a:lstStyle/>
                    <a:p>
                      <a:pPr algn="ctr"/>
                      <a:r>
                        <a:rPr lang="en-US" dirty="0" err="1">
                          <a:latin typeface="Courier" pitchFamily="2" charset="0"/>
                        </a:rPr>
                        <a:t>nsd</a:t>
                      </a:r>
                      <a:endParaRPr lang="en-US" dirty="0">
                        <a:latin typeface="Courier" pitchFamily="2" charset="0"/>
                      </a:endParaRPr>
                    </a:p>
                  </a:txBody>
                  <a:tcPr/>
                </a:tc>
                <a:tc>
                  <a:txBody>
                    <a:bodyPr/>
                    <a:lstStyle/>
                    <a:p>
                      <a:r>
                        <a:rPr lang="en-US" dirty="0"/>
                        <a:t>N+ substrate</a:t>
                      </a:r>
                    </a:p>
                  </a:txBody>
                  <a:tcPr/>
                </a:tc>
                <a:extLst>
                  <a:ext uri="{0D108BD9-81ED-4DB2-BD59-A6C34878D82A}">
                    <a16:rowId xmlns:a16="http://schemas.microsoft.com/office/drawing/2014/main" val="52983381"/>
                  </a:ext>
                </a:extLst>
              </a:tr>
              <a:tr h="370840">
                <a:tc>
                  <a:txBody>
                    <a:bodyPr/>
                    <a:lstStyle/>
                    <a:p>
                      <a:pPr algn="ctr"/>
                      <a:r>
                        <a:rPr lang="en-US" dirty="0">
                          <a:latin typeface="Courier" pitchFamily="2" charset="0"/>
                        </a:rPr>
                        <a:t>poly</a:t>
                      </a:r>
                    </a:p>
                  </a:txBody>
                  <a:tcPr/>
                </a:tc>
                <a:tc>
                  <a:txBody>
                    <a:bodyPr/>
                    <a:lstStyle/>
                    <a:p>
                      <a:r>
                        <a:rPr lang="en-US" dirty="0"/>
                        <a:t>Polysilicon</a:t>
                      </a:r>
                    </a:p>
                  </a:txBody>
                  <a:tcPr/>
                </a:tc>
                <a:extLst>
                  <a:ext uri="{0D108BD9-81ED-4DB2-BD59-A6C34878D82A}">
                    <a16:rowId xmlns:a16="http://schemas.microsoft.com/office/drawing/2014/main" val="2246662018"/>
                  </a:ext>
                </a:extLst>
              </a:tr>
              <a:tr h="370840">
                <a:tc>
                  <a:txBody>
                    <a:bodyPr/>
                    <a:lstStyle/>
                    <a:p>
                      <a:pPr algn="ctr"/>
                      <a:r>
                        <a:rPr lang="en-US" dirty="0">
                          <a:latin typeface="Courier" pitchFamily="2" charset="0"/>
                        </a:rPr>
                        <a:t>pc</a:t>
                      </a:r>
                    </a:p>
                  </a:txBody>
                  <a:tcPr/>
                </a:tc>
                <a:tc>
                  <a:txBody>
                    <a:bodyPr/>
                    <a:lstStyle/>
                    <a:p>
                      <a:r>
                        <a:rPr lang="en-US" dirty="0"/>
                        <a:t>Contact</a:t>
                      </a:r>
                      <a:r>
                        <a:rPr lang="en-US" baseline="0" dirty="0"/>
                        <a:t> from poly up to li1</a:t>
                      </a:r>
                      <a:endParaRPr lang="en-US" dirty="0"/>
                    </a:p>
                  </a:txBody>
                  <a:tcPr/>
                </a:tc>
                <a:extLst>
                  <a:ext uri="{0D108BD9-81ED-4DB2-BD59-A6C34878D82A}">
                    <a16:rowId xmlns:a16="http://schemas.microsoft.com/office/drawing/2014/main" val="3455542685"/>
                  </a:ext>
                </a:extLst>
              </a:tr>
              <a:tr h="370840">
                <a:tc>
                  <a:txBody>
                    <a:bodyPr/>
                    <a:lstStyle/>
                    <a:p>
                      <a:pPr algn="ctr"/>
                      <a:r>
                        <a:rPr lang="en-US" dirty="0" err="1">
                          <a:latin typeface="Courier" pitchFamily="2" charset="0"/>
                        </a:rPr>
                        <a:t>locali</a:t>
                      </a:r>
                      <a:r>
                        <a:rPr lang="en-US" dirty="0">
                          <a:latin typeface="Courier" pitchFamily="2" charset="0"/>
                        </a:rPr>
                        <a:t> or li1</a:t>
                      </a:r>
                    </a:p>
                  </a:txBody>
                  <a:tcPr/>
                </a:tc>
                <a:tc>
                  <a:txBody>
                    <a:bodyPr/>
                    <a:lstStyle/>
                    <a:p>
                      <a:r>
                        <a:rPr lang="en-US" dirty="0"/>
                        <a:t>Local interconnect (</a:t>
                      </a:r>
                      <a:r>
                        <a:rPr lang="en-US" dirty="0" err="1"/>
                        <a:t>TiN</a:t>
                      </a:r>
                      <a:r>
                        <a:rPr lang="en-US" dirty="0"/>
                        <a:t>)</a:t>
                      </a:r>
                    </a:p>
                  </a:txBody>
                  <a:tcPr/>
                </a:tc>
                <a:extLst>
                  <a:ext uri="{0D108BD9-81ED-4DB2-BD59-A6C34878D82A}">
                    <a16:rowId xmlns:a16="http://schemas.microsoft.com/office/drawing/2014/main" val="2972450951"/>
                  </a:ext>
                </a:extLst>
              </a:tr>
              <a:tr h="370840">
                <a:tc>
                  <a:txBody>
                    <a:bodyPr/>
                    <a:lstStyle/>
                    <a:p>
                      <a:pPr algn="ctr"/>
                      <a:r>
                        <a:rPr lang="en-US" dirty="0">
                          <a:latin typeface="Courier" pitchFamily="2" charset="0"/>
                        </a:rPr>
                        <a:t>metal1</a:t>
                      </a:r>
                    </a:p>
                  </a:txBody>
                  <a:tcPr/>
                </a:tc>
                <a:tc>
                  <a:txBody>
                    <a:bodyPr/>
                    <a:lstStyle/>
                    <a:p>
                      <a:r>
                        <a:rPr lang="en-US" dirty="0"/>
                        <a:t>Metal 1 layer</a:t>
                      </a:r>
                    </a:p>
                  </a:txBody>
                  <a:tcPr/>
                </a:tc>
                <a:extLst>
                  <a:ext uri="{0D108BD9-81ED-4DB2-BD59-A6C34878D82A}">
                    <a16:rowId xmlns:a16="http://schemas.microsoft.com/office/drawing/2014/main" val="1593381613"/>
                  </a:ext>
                </a:extLst>
              </a:tr>
              <a:tr h="370840">
                <a:tc>
                  <a:txBody>
                    <a:bodyPr/>
                    <a:lstStyle/>
                    <a:p>
                      <a:pPr algn="ctr"/>
                      <a:r>
                        <a:rPr lang="en-US" dirty="0">
                          <a:latin typeface="Courier" pitchFamily="2" charset="0"/>
                        </a:rPr>
                        <a:t>m1c</a:t>
                      </a:r>
                    </a:p>
                  </a:txBody>
                  <a:tcPr/>
                </a:tc>
                <a:tc>
                  <a:txBody>
                    <a:bodyPr/>
                    <a:lstStyle/>
                    <a:p>
                      <a:r>
                        <a:rPr lang="en-US" dirty="0"/>
                        <a:t>Contact from li1 up to m1</a:t>
                      </a:r>
                    </a:p>
                  </a:txBody>
                  <a:tcPr/>
                </a:tc>
                <a:extLst>
                  <a:ext uri="{0D108BD9-81ED-4DB2-BD59-A6C34878D82A}">
                    <a16:rowId xmlns:a16="http://schemas.microsoft.com/office/drawing/2014/main" val="2931843198"/>
                  </a:ext>
                </a:extLst>
              </a:tr>
            </a:tbl>
          </a:graphicData>
        </a:graphic>
      </p:graphicFrame>
      <p:sp>
        <p:nvSpPr>
          <p:cNvPr id="4" name="Slide Number Placeholder 3">
            <a:extLst>
              <a:ext uri="{FF2B5EF4-FFF2-40B4-BE49-F238E27FC236}">
                <a16:creationId xmlns:a16="http://schemas.microsoft.com/office/drawing/2014/main" id="{DA8E0091-7375-CF42-AED3-0607028EC00A}"/>
              </a:ext>
            </a:extLst>
          </p:cNvPr>
          <p:cNvSpPr>
            <a:spLocks noGrp="1"/>
          </p:cNvSpPr>
          <p:nvPr>
            <p:ph type="sldNum" sz="quarter" idx="12"/>
          </p:nvPr>
        </p:nvSpPr>
        <p:spPr/>
        <p:txBody>
          <a:bodyPr/>
          <a:lstStyle/>
          <a:p>
            <a:fld id="{36313668-E756-4AF5-8027-6D071A299BAF}" type="slidenum">
              <a:rPr lang="en-US" smtClean="0"/>
              <a:pPr/>
              <a:t>18</a:t>
            </a:fld>
            <a:endParaRPr lang="en-US"/>
          </a:p>
        </p:txBody>
      </p:sp>
    </p:spTree>
    <p:extLst>
      <p:ext uri="{BB962C8B-B14F-4D97-AF65-F5344CB8AC3E}">
        <p14:creationId xmlns:p14="http://schemas.microsoft.com/office/powerpoint/2010/main" val="1143948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CD3EE-4838-5B4D-9631-FBF9C6BFCF92}"/>
              </a:ext>
            </a:extLst>
          </p:cNvPr>
          <p:cNvSpPr>
            <a:spLocks noGrp="1"/>
          </p:cNvSpPr>
          <p:nvPr>
            <p:ph type="title"/>
          </p:nvPr>
        </p:nvSpPr>
        <p:spPr/>
        <p:txBody>
          <a:bodyPr/>
          <a:lstStyle/>
          <a:p>
            <a:r>
              <a:rPr lang="en-US" dirty="0"/>
              <a:t>Drawing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01006C-B3BB-E840-9F29-F95F04CF0C65}"/>
                  </a:ext>
                </a:extLst>
              </p:cNvPr>
              <p:cNvSpPr>
                <a:spLocks noGrp="1"/>
              </p:cNvSpPr>
              <p:nvPr>
                <p:ph idx="1"/>
              </p:nvPr>
            </p:nvSpPr>
            <p:spPr/>
            <p:txBody>
              <a:bodyPr/>
              <a:lstStyle/>
              <a:p>
                <a:r>
                  <a:rPr lang="en-US" dirty="0"/>
                  <a:t>Everything goes according to rules otherwise you have a DRC.</a:t>
                </a:r>
              </a:p>
              <a:p>
                <a:r>
                  <a:rPr lang="en-US" dirty="0"/>
                  <a:t>Ask questions if you get something on piazza that you cannot fix.</a:t>
                </a:r>
              </a:p>
              <a:p>
                <a:r>
                  <a:rPr lang="en-US" dirty="0"/>
                  <a:t>1 grid unit = </a:t>
                </a:r>
                <a14:m>
                  <m:oMath xmlns:m="http://schemas.openxmlformats.org/officeDocument/2006/math">
                    <m:r>
                      <a:rPr lang="en-US" b="0" i="1" smtClean="0">
                        <a:latin typeface="Cambria Math" panose="02040503050406030204" pitchFamily="18" charset="0"/>
                      </a:rPr>
                      <m:t>5</m:t>
                    </m:r>
                    <m:r>
                      <a:rPr lang="en-US" b="0" i="1" smtClean="0">
                        <a:latin typeface="Cambria Math" panose="02040503050406030204" pitchFamily="18" charset="0"/>
                      </a:rPr>
                      <m:t>𝑛</m:t>
                    </m:r>
                    <m:r>
                      <m:rPr>
                        <m:nor/>
                      </m:rPr>
                      <a:rPr lang="en-US" b="0" i="0" smtClean="0">
                        <a:latin typeface="Cambria Math" panose="02040503050406030204" pitchFamily="18" charset="0"/>
                      </a:rPr>
                      <m:t>m</m:t>
                    </m:r>
                    <m:r>
                      <a:rPr lang="en-US" b="0" i="1" smtClean="0">
                        <a:latin typeface="Cambria Math" panose="02040503050406030204" pitchFamily="18" charset="0"/>
                      </a:rPr>
                      <m:t>=5×</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−9</m:t>
                        </m:r>
                      </m:sup>
                    </m:sSup>
                    <m:r>
                      <m:rPr>
                        <m:nor/>
                      </m:rPr>
                      <a:rPr lang="en-US" b="0" i="0" smtClean="0">
                        <a:latin typeface="Cambria Math" panose="02040503050406030204" pitchFamily="18" charset="0"/>
                      </a:rPr>
                      <m:t>m</m:t>
                    </m:r>
                  </m:oMath>
                </a14:m>
                <a:endParaRPr lang="en-US" dirty="0"/>
              </a:p>
              <a:p>
                <a:r>
                  <a:rPr lang="en-US" dirty="0"/>
                  <a:t>We no longer use </a:t>
                </a: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𝜆</m:t>
                    </m:r>
                  </m:oMath>
                </a14:m>
                <a:r>
                  <a:rPr lang="en-US" dirty="0"/>
                  <a:t> for length </a:t>
                </a:r>
                <a:r>
                  <a:rPr lang="en-US" dirty="0">
                    <a:sym typeface="Wingdings" pitchFamily="2" charset="2"/>
                  </a:rPr>
                  <a:t> its drawn to the size you need.</a:t>
                </a:r>
              </a:p>
              <a:p>
                <a:r>
                  <a:rPr lang="en-US" dirty="0">
                    <a:sym typeface="Wingdings" pitchFamily="2" charset="2"/>
                  </a:rPr>
                  <a:t>Our length is </a:t>
                </a:r>
                <a14:m>
                  <m:oMath xmlns:m="http://schemas.openxmlformats.org/officeDocument/2006/math">
                    <m:r>
                      <a:rPr lang="en-US" b="0" i="1" smtClean="0">
                        <a:latin typeface="Cambria Math" panose="02040503050406030204" pitchFamily="18" charset="0"/>
                        <a:sym typeface="Wingdings" pitchFamily="2" charset="2"/>
                      </a:rPr>
                      <m:t>0.15 </m:t>
                    </m:r>
                    <m:r>
                      <a:rPr lang="en-US" b="0" i="1" smtClean="0">
                        <a:latin typeface="Cambria Math" panose="02040503050406030204" pitchFamily="18" charset="0"/>
                        <a:sym typeface="Wingdings" pitchFamily="2" charset="2"/>
                      </a:rPr>
                      <m:t>𝜇</m:t>
                    </m:r>
                    <m:r>
                      <m:rPr>
                        <m:nor/>
                      </m:rPr>
                      <a:rPr lang="en-US" b="0" i="0" smtClean="0">
                        <a:latin typeface="Cambria Math" panose="02040503050406030204" pitchFamily="18" charset="0"/>
                        <a:sym typeface="Wingdings" pitchFamily="2" charset="2"/>
                      </a:rPr>
                      <m:t>m</m:t>
                    </m:r>
                    <m:r>
                      <a:rPr lang="en-US" b="0" i="1" smtClean="0">
                        <a:latin typeface="Cambria Math" panose="02040503050406030204" pitchFamily="18" charset="0"/>
                        <a:sym typeface="Wingdings" pitchFamily="2" charset="2"/>
                      </a:rPr>
                      <m:t>=150</m:t>
                    </m:r>
                    <m:r>
                      <m:rPr>
                        <m:nor/>
                      </m:rPr>
                      <a:rPr lang="en-US" b="0" i="0" smtClean="0">
                        <a:latin typeface="Cambria Math" panose="02040503050406030204" pitchFamily="18" charset="0"/>
                        <a:sym typeface="Wingdings" pitchFamily="2" charset="2"/>
                      </a:rPr>
                      <m:t>nm</m:t>
                    </m:r>
                  </m:oMath>
                </a14:m>
                <a:r>
                  <a:rPr lang="en-US" dirty="0">
                    <a:sym typeface="Wingdings" pitchFamily="2" charset="2"/>
                  </a:rPr>
                  <a:t> even though we use a 130nm process (remember the </a:t>
                </a:r>
                <a14:m>
                  <m:oMath xmlns:m="http://schemas.openxmlformats.org/officeDocument/2006/math">
                    <m:sSub>
                      <m:sSubPr>
                        <m:ctrlPr>
                          <a:rPr lang="en-US" b="0" i="1" smtClean="0">
                            <a:latin typeface="Cambria Math" panose="02040503050406030204" pitchFamily="18" charset="0"/>
                            <a:sym typeface="Wingdings" pitchFamily="2" charset="2"/>
                          </a:rPr>
                        </m:ctrlPr>
                      </m:sSubPr>
                      <m:e>
                        <m:r>
                          <a:rPr lang="en-US" b="0" i="1" smtClean="0">
                            <a:latin typeface="Cambria Math" panose="02040503050406030204" pitchFamily="18" charset="0"/>
                            <a:sym typeface="Wingdings" pitchFamily="2" charset="2"/>
                          </a:rPr>
                          <m:t>𝐿</m:t>
                        </m:r>
                      </m:e>
                      <m:sub>
                        <m:r>
                          <a:rPr lang="en-US" b="0" i="1" smtClean="0">
                            <a:latin typeface="Cambria Math" panose="02040503050406030204" pitchFamily="18" charset="0"/>
                            <a:sym typeface="Wingdings" pitchFamily="2" charset="2"/>
                          </a:rPr>
                          <m:t>𝑒𝑓𝑓</m:t>
                        </m:r>
                      </m:sub>
                    </m:sSub>
                  </m:oMath>
                </a14:m>
                <a:r>
                  <a:rPr lang="en-US" dirty="0"/>
                  <a:t>)</a:t>
                </a:r>
              </a:p>
              <a:p>
                <a:pPr lvl="1"/>
                <a:r>
                  <a:rPr lang="en-US" dirty="0"/>
                  <a:t>That means for a </a:t>
                </a:r>
                <a14:m>
                  <m:oMath xmlns:m="http://schemas.openxmlformats.org/officeDocument/2006/math">
                    <m:r>
                      <a:rPr lang="en-US" b="0" i="1" smtClean="0">
                        <a:latin typeface="Cambria Math" panose="02040503050406030204" pitchFamily="18" charset="0"/>
                      </a:rPr>
                      <m:t>150</m:t>
                    </m:r>
                    <m:r>
                      <a:rPr lang="en-US" b="0" i="1" smtClean="0">
                        <a:latin typeface="Cambria Math" panose="02040503050406030204" pitchFamily="18" charset="0"/>
                      </a:rPr>
                      <m:t>𝑛</m:t>
                    </m:r>
                    <m:r>
                      <m:rPr>
                        <m:nor/>
                      </m:rPr>
                      <a:rPr lang="en-US" b="0" i="0" smtClean="0">
                        <a:latin typeface="Cambria Math" panose="02040503050406030204" pitchFamily="18" charset="0"/>
                      </a:rPr>
                      <m:t>m</m:t>
                    </m:r>
                    <m:r>
                      <a:rPr lang="en-US" b="0" i="1" smtClean="0">
                        <a:latin typeface="Cambria Math" panose="02040503050406030204" pitchFamily="18" charset="0"/>
                      </a:rPr>
                      <m:t>=30 </m:t>
                    </m:r>
                    <m:r>
                      <m:rPr>
                        <m:nor/>
                      </m:rPr>
                      <a:rPr lang="en-US" b="0" i="0" smtClean="0">
                        <a:latin typeface="Cambria Math" panose="02040503050406030204" pitchFamily="18" charset="0"/>
                      </a:rPr>
                      <m:t>grids</m:t>
                    </m:r>
                  </m:oMath>
                </a14:m>
                <a:endParaRPr lang="en-US" dirty="0"/>
              </a:p>
              <a:p>
                <a:r>
                  <a:rPr lang="en-US" dirty="0"/>
                  <a:t>Use the :grid to help you, if needed (remember you can redefine the grid to whatever you want – e.g., :grid 30)</a:t>
                </a:r>
              </a:p>
            </p:txBody>
          </p:sp>
        </mc:Choice>
        <mc:Fallback xmlns="">
          <p:sp>
            <p:nvSpPr>
              <p:cNvPr id="3" name="Content Placeholder 2">
                <a:extLst>
                  <a:ext uri="{FF2B5EF4-FFF2-40B4-BE49-F238E27FC236}">
                    <a16:creationId xmlns:a16="http://schemas.microsoft.com/office/drawing/2014/main" id="{4701006C-B3BB-E840-9F29-F95F04CF0C65}"/>
                  </a:ext>
                </a:extLst>
              </p:cNvPr>
              <p:cNvSpPr>
                <a:spLocks noGrp="1" noRot="1" noChangeAspect="1" noMove="1" noResize="1" noEditPoints="1" noAdjustHandles="1" noChangeArrowheads="1" noChangeShapeType="1" noTextEdit="1"/>
              </p:cNvSpPr>
              <p:nvPr>
                <p:ph idx="1"/>
              </p:nvPr>
            </p:nvSpPr>
            <p:spPr>
              <a:blipFill>
                <a:blip r:embed="rId3"/>
                <a:stretch>
                  <a:fillRect l="-617" t="-56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8E64B60-26D8-3440-97A3-B44ECC58202C}"/>
              </a:ext>
            </a:extLst>
          </p:cNvPr>
          <p:cNvSpPr>
            <a:spLocks noGrp="1"/>
          </p:cNvSpPr>
          <p:nvPr>
            <p:ph type="sldNum" sz="quarter" idx="12"/>
          </p:nvPr>
        </p:nvSpPr>
        <p:spPr/>
        <p:txBody>
          <a:bodyPr/>
          <a:lstStyle/>
          <a:p>
            <a:fld id="{36313668-E756-4AF5-8027-6D071A299BAF}" type="slidenum">
              <a:rPr lang="en-US" smtClean="0"/>
              <a:pPr/>
              <a:t>19</a:t>
            </a:fld>
            <a:endParaRPr lang="en-US"/>
          </a:p>
        </p:txBody>
      </p:sp>
    </p:spTree>
    <p:extLst>
      <p:ext uri="{BB962C8B-B14F-4D97-AF65-F5344CB8AC3E}">
        <p14:creationId xmlns:p14="http://schemas.microsoft.com/office/powerpoint/2010/main" val="2848597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Errors</a:t>
            </a:r>
          </a:p>
        </p:txBody>
      </p:sp>
      <p:sp>
        <p:nvSpPr>
          <p:cNvPr id="3" name="Content Placeholder 2"/>
          <p:cNvSpPr>
            <a:spLocks noGrp="1"/>
          </p:cNvSpPr>
          <p:nvPr>
            <p:ph idx="1"/>
          </p:nvPr>
        </p:nvSpPr>
        <p:spPr/>
        <p:txBody>
          <a:bodyPr>
            <a:normAutofit fontScale="92500" lnSpcReduction="20000"/>
          </a:bodyPr>
          <a:lstStyle/>
          <a:p>
            <a:pPr algn="just"/>
            <a:r>
              <a:rPr lang="en-US" dirty="0"/>
              <a:t>It is no problem to help you with problems.</a:t>
            </a:r>
          </a:p>
          <a:p>
            <a:pPr lvl="1" algn="just"/>
            <a:r>
              <a:rPr lang="en-US" dirty="0"/>
              <a:t>However, if I solve your problem, you will not learn anything.</a:t>
            </a:r>
          </a:p>
          <a:p>
            <a:pPr algn="just"/>
            <a:r>
              <a:rPr lang="en-US" dirty="0"/>
              <a:t>But, please beware that its very difficult to debug over Email.</a:t>
            </a:r>
          </a:p>
          <a:p>
            <a:pPr lvl="1" algn="just"/>
            <a:r>
              <a:rPr lang="en-US" dirty="0"/>
              <a:t>If you are remote or distance learning, call me if there is a specific problem.</a:t>
            </a:r>
          </a:p>
          <a:p>
            <a:pPr lvl="1" algn="just"/>
            <a:r>
              <a:rPr lang="en-US" dirty="0"/>
              <a:t>If you feel uncomfortable calling me, then document your problem on piazza step by step.</a:t>
            </a:r>
          </a:p>
          <a:p>
            <a:pPr lvl="2" algn="just"/>
            <a:r>
              <a:rPr lang="en-US" dirty="0"/>
              <a:t>Even if you call, its sometimes easier to also document your problem and then call me.</a:t>
            </a:r>
          </a:p>
          <a:p>
            <a:pPr lvl="1" algn="just"/>
            <a:r>
              <a:rPr lang="en-US" dirty="0"/>
              <a:t>For on-campus students, please stop by and show me the problem – I will do my best to help.</a:t>
            </a:r>
          </a:p>
          <a:p>
            <a:pPr algn="just"/>
            <a:r>
              <a:rPr lang="en-US" dirty="0"/>
              <a:t>Don’t give up – learn what the problem is, so you don’t repeat it.</a:t>
            </a:r>
          </a:p>
          <a:p>
            <a:pPr lvl="1" algn="just"/>
            <a:r>
              <a:rPr lang="en-US" dirty="0"/>
              <a:t>Do not be eager to just have your problem solved!</a:t>
            </a:r>
          </a:p>
          <a:p>
            <a:pPr algn="just"/>
            <a:r>
              <a:rPr lang="en-US" dirty="0"/>
              <a:t>Please do not forget to </a:t>
            </a:r>
            <a:r>
              <a:rPr lang="en-US" b="1" u="sng" dirty="0"/>
              <a:t>submit</a:t>
            </a:r>
            <a:r>
              <a:rPr lang="en-US" dirty="0"/>
              <a:t> homework!</a:t>
            </a:r>
          </a:p>
          <a:p>
            <a:pPr algn="just"/>
            <a:r>
              <a:rPr lang="en-US" b="1" u="sng" dirty="0"/>
              <a:t>Suggestion</a:t>
            </a:r>
            <a:r>
              <a:rPr lang="en-US" dirty="0"/>
              <a:t>:  sometimes taking a 5-10 minute break on something can make night and day for any problem.  </a:t>
            </a:r>
          </a:p>
        </p:txBody>
      </p:sp>
      <p:sp>
        <p:nvSpPr>
          <p:cNvPr id="4" name="Slide Number Placeholder 3"/>
          <p:cNvSpPr>
            <a:spLocks noGrp="1"/>
          </p:cNvSpPr>
          <p:nvPr>
            <p:ph type="sldNum" sz="quarter" idx="12"/>
          </p:nvPr>
        </p:nvSpPr>
        <p:spPr/>
        <p:txBody>
          <a:bodyPr/>
          <a:lstStyle/>
          <a:p>
            <a:fld id="{36313668-E756-4AF5-8027-6D071A299BAF}" type="slidenum">
              <a:rPr lang="en-US" smtClean="0"/>
              <a:pPr/>
              <a:t>2</a:t>
            </a:fld>
            <a:endParaRPr lang="en-US"/>
          </a:p>
        </p:txBody>
      </p:sp>
    </p:spTree>
    <p:extLst>
      <p:ext uri="{BB962C8B-B14F-4D97-AF65-F5344CB8AC3E}">
        <p14:creationId xmlns:p14="http://schemas.microsoft.com/office/powerpoint/2010/main" val="3157926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specifications</a:t>
            </a:r>
          </a:p>
        </p:txBody>
      </p:sp>
      <p:sp>
        <p:nvSpPr>
          <p:cNvPr id="5" name="TextBox 4"/>
          <p:cNvSpPr txBox="1"/>
          <p:nvPr/>
        </p:nvSpPr>
        <p:spPr>
          <a:xfrm>
            <a:off x="457200" y="1676400"/>
            <a:ext cx="5715000" cy="5078313"/>
          </a:xfrm>
          <a:prstGeom prst="rect">
            <a:avLst/>
          </a:prstGeom>
          <a:noFill/>
        </p:spPr>
        <p:txBody>
          <a:bodyPr wrap="square" rtlCol="0">
            <a:spAutoFit/>
          </a:bodyPr>
          <a:lstStyle/>
          <a:p>
            <a:pPr marL="285750" indent="-285750">
              <a:buFont typeface="Arial" charset="0"/>
              <a:buChar char="•"/>
            </a:pPr>
            <a:r>
              <a:rPr lang="en-US" dirty="0"/>
              <a:t>In this 130nm process, as is the norm in more advanced processes, </a:t>
            </a:r>
            <a:r>
              <a:rPr lang="en-US" dirty="0" err="1"/>
              <a:t>vias</a:t>
            </a:r>
            <a:r>
              <a:rPr lang="en-US" dirty="0"/>
              <a:t> require overhang.</a:t>
            </a:r>
          </a:p>
          <a:p>
            <a:pPr marL="742950" lvl="1" indent="-285750">
              <a:buFont typeface="Arial" charset="0"/>
              <a:buChar char="•"/>
            </a:pPr>
            <a:r>
              <a:rPr lang="en-US" dirty="0"/>
              <a:t>Examples can be seen on the right.</a:t>
            </a:r>
          </a:p>
          <a:p>
            <a:pPr marL="742950" lvl="1" indent="-285750">
              <a:buFont typeface="Arial" charset="0"/>
              <a:buChar char="•"/>
            </a:pPr>
            <a:endParaRPr lang="en-US" dirty="0"/>
          </a:p>
          <a:p>
            <a:pPr marL="285750" indent="-285750">
              <a:buFont typeface="Arial" charset="0"/>
              <a:buChar char="•"/>
            </a:pPr>
            <a:r>
              <a:rPr lang="en-US" dirty="0"/>
              <a:t>The spice models for this technology are currently being updated.</a:t>
            </a:r>
          </a:p>
          <a:p>
            <a:pPr marL="742950" lvl="1" indent="-285750">
              <a:buFont typeface="Arial" charset="0"/>
              <a:buChar char="•"/>
            </a:pPr>
            <a:r>
              <a:rPr lang="en-US" dirty="0"/>
              <a:t>As of right now, only a discrete list of transistors can be correctly modeled.</a:t>
            </a:r>
          </a:p>
          <a:p>
            <a:pPr marL="742950" lvl="1" indent="-285750">
              <a:buFont typeface="Arial" charset="0"/>
              <a:buChar char="•"/>
            </a:pPr>
            <a:r>
              <a:rPr lang="en-US" dirty="0"/>
              <a:t>Lengths should be 0.15um (the minimum)</a:t>
            </a:r>
          </a:p>
          <a:p>
            <a:pPr marL="742950" lvl="1" indent="-285750">
              <a:buFont typeface="Arial" charset="0"/>
              <a:buChar char="•"/>
            </a:pPr>
            <a:r>
              <a:rPr lang="en-US" dirty="0"/>
              <a:t>Widths should be either 0.42um, 0.55um, 0.64um, 0.84um, 1um, 1.26um, 1.68um, 2um, or 3um</a:t>
            </a:r>
          </a:p>
          <a:p>
            <a:pPr marL="742950" lvl="1" indent="-285750">
              <a:buFont typeface="Arial" charset="0"/>
              <a:buChar char="•"/>
            </a:pPr>
            <a:endParaRPr lang="en-US" dirty="0"/>
          </a:p>
          <a:p>
            <a:pPr marL="285750" indent="-285750">
              <a:buFont typeface="Arial" charset="0"/>
              <a:buChar char="•"/>
            </a:pPr>
            <a:r>
              <a:rPr lang="en-US" dirty="0"/>
              <a:t>We are updating the wiki to contain all this information.</a:t>
            </a:r>
          </a:p>
          <a:p>
            <a:pPr marL="742950" lvl="1" indent="-285750">
              <a:buFont typeface="Arial" charset="0"/>
              <a:buChar char="•"/>
            </a:pPr>
            <a:r>
              <a:rPr lang="en-US" dirty="0"/>
              <a:t>Do not worry about remembering this! Use the wiki as a reference while you work!</a:t>
            </a:r>
          </a:p>
          <a:p>
            <a:pPr marL="742950" lvl="1" indent="-285750">
              <a:buFont typeface="Arial" charset="0"/>
              <a:buChar char="•"/>
            </a:pPr>
            <a:r>
              <a:rPr lang="en-US" dirty="0"/>
              <a:t>We will also add an inverter tutorial for 130nm</a:t>
            </a:r>
          </a:p>
          <a:p>
            <a:pPr marL="742950" lvl="1" indent="-285750">
              <a:buFont typeface="Arial" charset="0"/>
              <a:buChar char="•"/>
            </a:pPr>
            <a:endParaRPr lang="en-US" dirty="0"/>
          </a:p>
          <a:p>
            <a:pPr marL="285750" indent="-285750">
              <a:buFont typeface="Arial" charset="0"/>
              <a:buChar char="•"/>
            </a:pPr>
            <a:r>
              <a:rPr lang="en-US" dirty="0"/>
              <a:t>Restrictions encourage creativity </a:t>
            </a:r>
            <a:r>
              <a:rPr lang="en-US" dirty="0">
                <a:sym typeface="Wingdings" panose="05000000000000000000" pitchFamily="2" charset="2"/>
              </a:rPr>
              <a:t></a:t>
            </a:r>
            <a:endParaRPr lang="en-US" dirty="0"/>
          </a:p>
        </p:txBody>
      </p:sp>
      <p:sp>
        <p:nvSpPr>
          <p:cNvPr id="6" name="Slide Number Placeholder 5"/>
          <p:cNvSpPr>
            <a:spLocks noGrp="1"/>
          </p:cNvSpPr>
          <p:nvPr>
            <p:ph type="sldNum" sz="quarter" idx="12"/>
          </p:nvPr>
        </p:nvSpPr>
        <p:spPr/>
        <p:txBody>
          <a:bodyPr/>
          <a:lstStyle/>
          <a:p>
            <a:fld id="{36313668-E756-4AF5-8027-6D071A299BAF}" type="slidenum">
              <a:rPr lang="en-US" smtClean="0"/>
              <a:pPr/>
              <a:t>20</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067" y="1733496"/>
            <a:ext cx="2344733" cy="4622854"/>
          </a:xfrm>
          <a:prstGeom prst="rect">
            <a:avLst/>
          </a:prstGeom>
        </p:spPr>
      </p:pic>
    </p:spTree>
    <p:extLst>
      <p:ext uri="{BB962C8B-B14F-4D97-AF65-F5344CB8AC3E}">
        <p14:creationId xmlns:p14="http://schemas.microsoft.com/office/powerpoint/2010/main" val="31355135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r>
              <a:rPr lang="en-US"/>
              <a:t>Steps in Design</a:t>
            </a:r>
          </a:p>
        </p:txBody>
      </p:sp>
      <p:pic>
        <p:nvPicPr>
          <p:cNvPr id="124931" name="Picture 3" descr="design-step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0" y="1905000"/>
            <a:ext cx="4495800" cy="4332287"/>
          </a:xfrm>
          <a:prstGeom prst="rect">
            <a:avLst/>
          </a:prstGeom>
          <a:noFill/>
          <a:extLst>
            <a:ext uri="{909E8E84-426E-40dd-AFC4-6F175D3DCCD1}">
              <a14:hiddenFill xmlns="" xmlns:a14="http://schemas.microsoft.com/office/drawing/2010/main">
                <a:solidFill>
                  <a:srgbClr val="FFFFFF"/>
                </a:solidFill>
              </a14:hiddenFill>
            </a:ext>
          </a:extLst>
        </p:spPr>
      </p:pic>
      <p:cxnSp>
        <p:nvCxnSpPr>
          <p:cNvPr id="3" name="Straight Arrow Connector 2"/>
          <p:cNvCxnSpPr/>
          <p:nvPr/>
        </p:nvCxnSpPr>
        <p:spPr>
          <a:xfrm>
            <a:off x="3124200" y="1905000"/>
            <a:ext cx="0" cy="396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533400" y="1905000"/>
            <a:ext cx="2514600" cy="923330"/>
          </a:xfrm>
          <a:prstGeom prst="rect">
            <a:avLst/>
          </a:prstGeom>
          <a:solidFill>
            <a:srgbClr val="FF6600"/>
          </a:solidFill>
        </p:spPr>
        <p:txBody>
          <a:bodyPr wrap="square" rtlCol="0">
            <a:spAutoFit/>
          </a:bodyPr>
          <a:lstStyle/>
          <a:p>
            <a:pPr algn="ctr"/>
            <a:r>
              <a:rPr lang="en-US" dirty="0"/>
              <a:t>Synthesis of Integrated Circuits – forward motion in design!</a:t>
            </a:r>
          </a:p>
        </p:txBody>
      </p:sp>
      <p:sp>
        <p:nvSpPr>
          <p:cNvPr id="7" name="TextBox 6"/>
          <p:cNvSpPr txBox="1"/>
          <p:nvPr/>
        </p:nvSpPr>
        <p:spPr>
          <a:xfrm>
            <a:off x="1066800" y="3657600"/>
            <a:ext cx="1312679" cy="369332"/>
          </a:xfrm>
          <a:prstGeom prst="rect">
            <a:avLst/>
          </a:prstGeom>
          <a:noFill/>
          <a:ln>
            <a:solidFill>
              <a:srgbClr val="000000"/>
            </a:solidFill>
          </a:ln>
        </p:spPr>
        <p:txBody>
          <a:bodyPr wrap="none" rtlCol="0">
            <a:spAutoFit/>
          </a:bodyPr>
          <a:lstStyle/>
          <a:p>
            <a:r>
              <a:rPr lang="en-US" dirty="0"/>
              <a:t>Design Flow</a:t>
            </a:r>
          </a:p>
        </p:txBody>
      </p:sp>
      <p:sp>
        <p:nvSpPr>
          <p:cNvPr id="8" name="TextBox 7"/>
          <p:cNvSpPr txBox="1"/>
          <p:nvPr/>
        </p:nvSpPr>
        <p:spPr>
          <a:xfrm>
            <a:off x="762000" y="5181600"/>
            <a:ext cx="2057136" cy="369332"/>
          </a:xfrm>
          <a:prstGeom prst="rect">
            <a:avLst/>
          </a:prstGeom>
          <a:solidFill>
            <a:srgbClr val="FF6600"/>
          </a:solidFill>
          <a:ln>
            <a:solidFill>
              <a:srgbClr val="000000"/>
            </a:solidFill>
          </a:ln>
        </p:spPr>
        <p:txBody>
          <a:bodyPr wrap="none" rtlCol="0">
            <a:spAutoFit/>
          </a:bodyPr>
          <a:lstStyle/>
          <a:p>
            <a:r>
              <a:rPr lang="en-US" dirty="0"/>
              <a:t>What is it all about?</a:t>
            </a:r>
          </a:p>
        </p:txBody>
      </p:sp>
      <p:sp>
        <p:nvSpPr>
          <p:cNvPr id="2" name="Slide Number Placeholder 1"/>
          <p:cNvSpPr>
            <a:spLocks noGrp="1"/>
          </p:cNvSpPr>
          <p:nvPr>
            <p:ph type="sldNum" sz="quarter" idx="12"/>
          </p:nvPr>
        </p:nvSpPr>
        <p:spPr/>
        <p:txBody>
          <a:bodyPr/>
          <a:lstStyle/>
          <a:p>
            <a:fld id="{36313668-E756-4AF5-8027-6D071A299BAF}" type="slidenum">
              <a:rPr lang="en-US" smtClean="0"/>
              <a:pPr/>
              <a:t>21</a:t>
            </a:fld>
            <a:endParaRPr lang="en-US"/>
          </a:p>
        </p:txBody>
      </p:sp>
    </p:spTree>
    <p:extLst>
      <p:ext uri="{BB962C8B-B14F-4D97-AF65-F5344CB8AC3E}">
        <p14:creationId xmlns:p14="http://schemas.microsoft.com/office/powerpoint/2010/main" val="272910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a:xfrm>
            <a:off x="609600" y="304800"/>
            <a:ext cx="7772400" cy="1143000"/>
          </a:xfrm>
        </p:spPr>
        <p:txBody>
          <a:bodyPr/>
          <a:lstStyle/>
          <a:p>
            <a:r>
              <a:rPr lang="en-US" dirty="0"/>
              <a:t>System on a Chip (</a:t>
            </a:r>
            <a:r>
              <a:rPr lang="en-US" dirty="0" err="1"/>
              <a:t>SoC</a:t>
            </a:r>
            <a:r>
              <a:rPr lang="en-US" dirty="0"/>
              <a:t>)</a:t>
            </a:r>
          </a:p>
        </p:txBody>
      </p:sp>
      <p:pic>
        <p:nvPicPr>
          <p:cNvPr id="125955" name="Picture 3" descr="so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828800"/>
            <a:ext cx="7315200" cy="4111625"/>
          </a:xfrm>
          <a:prstGeom prst="rect">
            <a:avLst/>
          </a:prstGeom>
          <a:noFill/>
          <a:extLst>
            <a:ext uri="{909E8E84-426E-40dd-AFC4-6F175D3DCCD1}">
              <a14:hiddenFill xmlns="" xmlns:a14="http://schemas.microsoft.com/office/drawing/2010/main">
                <a:solidFill>
                  <a:srgbClr val="FFFFFF"/>
                </a:solidFill>
              </a14:hiddenFill>
            </a:ext>
          </a:extLst>
        </p:spPr>
      </p:pic>
      <p:sp>
        <p:nvSpPr>
          <p:cNvPr id="125956" name="Text Box 4"/>
          <p:cNvSpPr txBox="1">
            <a:spLocks noChangeArrowheads="1"/>
          </p:cNvSpPr>
          <p:nvPr/>
        </p:nvSpPr>
        <p:spPr bwMode="auto">
          <a:xfrm>
            <a:off x="7377786" y="5638800"/>
            <a:ext cx="484428" cy="2154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spcBef>
                <a:spcPct val="20000"/>
              </a:spcBef>
            </a:pPr>
            <a:r>
              <a:rPr lang="en-US" sz="800" b="1" dirty="0">
                <a:latin typeface="Arial" charset="0"/>
              </a:rPr>
              <a:t>[ARM]</a:t>
            </a:r>
          </a:p>
        </p:txBody>
      </p:sp>
      <p:sp>
        <p:nvSpPr>
          <p:cNvPr id="2" name="TextBox 1"/>
          <p:cNvSpPr txBox="1"/>
          <p:nvPr/>
        </p:nvSpPr>
        <p:spPr>
          <a:xfrm>
            <a:off x="446314" y="6171684"/>
            <a:ext cx="8382000" cy="369332"/>
          </a:xfrm>
          <a:prstGeom prst="rect">
            <a:avLst/>
          </a:prstGeom>
          <a:solidFill>
            <a:srgbClr val="FF6600"/>
          </a:solidFill>
          <a:ln>
            <a:solidFill>
              <a:srgbClr val="000000"/>
            </a:solidFill>
          </a:ln>
        </p:spPr>
        <p:txBody>
          <a:bodyPr wrap="square" rtlCol="0">
            <a:spAutoFit/>
          </a:bodyPr>
          <a:lstStyle/>
          <a:p>
            <a:r>
              <a:rPr lang="en-US" dirty="0"/>
              <a:t>This is not any different than putting together several devices on one breadboard!</a:t>
            </a:r>
          </a:p>
        </p:txBody>
      </p:sp>
      <p:sp>
        <p:nvSpPr>
          <p:cNvPr id="3" name="Slide Number Placeholder 2"/>
          <p:cNvSpPr>
            <a:spLocks noGrp="1"/>
          </p:cNvSpPr>
          <p:nvPr>
            <p:ph type="sldNum" sz="quarter" idx="12"/>
          </p:nvPr>
        </p:nvSpPr>
        <p:spPr/>
        <p:txBody>
          <a:bodyPr/>
          <a:lstStyle/>
          <a:p>
            <a:fld id="{36313668-E756-4AF5-8027-6D071A299BAF}" type="slidenum">
              <a:rPr lang="en-US" smtClean="0"/>
              <a:pPr/>
              <a:t>22</a:t>
            </a:fld>
            <a:endParaRPr lang="en-US"/>
          </a:p>
        </p:txBody>
      </p:sp>
    </p:spTree>
    <p:extLst>
      <p:ext uri="{BB962C8B-B14F-4D97-AF65-F5344CB8AC3E}">
        <p14:creationId xmlns:p14="http://schemas.microsoft.com/office/powerpoint/2010/main" val="20430814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Flow</a:t>
            </a:r>
          </a:p>
        </p:txBody>
      </p:sp>
      <p:sp>
        <p:nvSpPr>
          <p:cNvPr id="3" name="Content Placeholder 2"/>
          <p:cNvSpPr>
            <a:spLocks noGrp="1"/>
          </p:cNvSpPr>
          <p:nvPr>
            <p:ph idx="1"/>
          </p:nvPr>
        </p:nvSpPr>
        <p:spPr/>
        <p:txBody>
          <a:bodyPr>
            <a:normAutofit lnSpcReduction="10000"/>
          </a:bodyPr>
          <a:lstStyle/>
          <a:p>
            <a:r>
              <a:rPr lang="en-US" dirty="0"/>
              <a:t>Design flow is important, because it makes a viable path towards a mask.</a:t>
            </a:r>
          </a:p>
          <a:p>
            <a:pPr lvl="1"/>
            <a:r>
              <a:rPr lang="en-US" dirty="0"/>
              <a:t>More information on Canvas</a:t>
            </a:r>
          </a:p>
          <a:p>
            <a:pPr lvl="1"/>
            <a:r>
              <a:rPr lang="en-US" dirty="0"/>
              <a:t>EFS8A</a:t>
            </a:r>
          </a:p>
          <a:p>
            <a:r>
              <a:rPr lang="en-US" dirty="0"/>
              <a:t>A mask is the format which is uploaded to the machines that represents layers in three dimensions.</a:t>
            </a:r>
          </a:p>
          <a:p>
            <a:pPr lvl="1"/>
            <a:r>
              <a:rPr lang="en-US" dirty="0"/>
              <a:t>gds2 (CALMA) – most popular format as it</a:t>
            </a:r>
            <a:r>
              <a:rPr lang="fr-FR" dirty="0"/>
              <a:t>’</a:t>
            </a:r>
            <a:r>
              <a:rPr lang="en-US" dirty="0"/>
              <a:t>s a binary format and can easily be secured cryptographically.</a:t>
            </a:r>
          </a:p>
          <a:p>
            <a:pPr lvl="2"/>
            <a:r>
              <a:rPr lang="en-US" dirty="0"/>
              <a:t>Represented by a number from 0 to 255 (8-bits).</a:t>
            </a:r>
          </a:p>
          <a:p>
            <a:pPr lvl="1"/>
            <a:r>
              <a:rPr lang="en-US" dirty="0" err="1"/>
              <a:t>cif</a:t>
            </a:r>
            <a:r>
              <a:rPr lang="en-US" dirty="0"/>
              <a:t> (Caltech Interchange Format) – the format we will use in this class (text-based and output of Magic by typing :</a:t>
            </a:r>
            <a:r>
              <a:rPr lang="en-US" dirty="0" err="1"/>
              <a:t>cif</a:t>
            </a:r>
            <a:r>
              <a:rPr lang="en-US" dirty="0"/>
              <a:t>).</a:t>
            </a:r>
          </a:p>
          <a:p>
            <a:pPr lvl="2"/>
            <a:r>
              <a:rPr lang="en-US" dirty="0"/>
              <a:t>Each layer is defined by three letter designator for each and every layer.</a:t>
            </a:r>
          </a:p>
          <a:p>
            <a:pPr lvl="2"/>
            <a:r>
              <a:rPr lang="en-US" dirty="0"/>
              <a:t>Extra layers not utilized for mask machines are removed.</a:t>
            </a:r>
          </a:p>
          <a:p>
            <a:pPr lvl="2"/>
            <a:r>
              <a:rPr lang="en-US" dirty="0"/>
              <a:t>e.g., CPG = </a:t>
            </a:r>
            <a:r>
              <a:rPr lang="en-US" dirty="0" err="1"/>
              <a:t>polysilicon</a:t>
            </a:r>
            <a:endParaRPr lang="en-US" dirty="0"/>
          </a:p>
        </p:txBody>
      </p:sp>
      <p:sp>
        <p:nvSpPr>
          <p:cNvPr id="5" name="Slide Number Placeholder 4"/>
          <p:cNvSpPr>
            <a:spLocks noGrp="1"/>
          </p:cNvSpPr>
          <p:nvPr>
            <p:ph type="sldNum" sz="quarter" idx="12"/>
          </p:nvPr>
        </p:nvSpPr>
        <p:spPr/>
        <p:txBody>
          <a:bodyPr/>
          <a:lstStyle/>
          <a:p>
            <a:fld id="{36313668-E756-4AF5-8027-6D071A299BAF}" type="slidenum">
              <a:rPr lang="en-US" smtClean="0"/>
              <a:pPr/>
              <a:t>23</a:t>
            </a:fld>
            <a:endParaRPr lang="en-US"/>
          </a:p>
        </p:txBody>
      </p:sp>
    </p:spTree>
    <p:extLst>
      <p:ext uri="{BB962C8B-B14F-4D97-AF65-F5344CB8AC3E}">
        <p14:creationId xmlns:p14="http://schemas.microsoft.com/office/powerpoint/2010/main" val="29677482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Scripts</a:t>
            </a:r>
          </a:p>
        </p:txBody>
      </p:sp>
      <p:sp>
        <p:nvSpPr>
          <p:cNvPr id="3" name="Content Placeholder 2"/>
          <p:cNvSpPr>
            <a:spLocks noGrp="1"/>
          </p:cNvSpPr>
          <p:nvPr>
            <p:ph idx="1"/>
          </p:nvPr>
        </p:nvSpPr>
        <p:spPr/>
        <p:txBody>
          <a:bodyPr/>
          <a:lstStyle/>
          <a:p>
            <a:r>
              <a:rPr lang="en-US" dirty="0"/>
              <a:t>Scripts simplify life pure and simple.</a:t>
            </a:r>
          </a:p>
          <a:p>
            <a:pPr lvl="1"/>
            <a:r>
              <a:rPr lang="en-US" dirty="0"/>
              <a:t>A good script is easy to use, well documented, and useful.</a:t>
            </a:r>
          </a:p>
          <a:p>
            <a:r>
              <a:rPr lang="en-US" dirty="0"/>
              <a:t>We use one I created that students enjoy using over the last couple of semesters.</a:t>
            </a:r>
          </a:p>
          <a:p>
            <a:r>
              <a:rPr lang="en-US" dirty="0">
                <a:latin typeface="Courier" charset="0"/>
                <a:ea typeface="Courier" charset="0"/>
                <a:cs typeface="Courier" charset="0"/>
              </a:rPr>
              <a:t>ext4mag </a:t>
            </a:r>
            <a:r>
              <a:rPr lang="en-US" dirty="0" err="1">
                <a:latin typeface="Courier" charset="0"/>
                <a:ea typeface="Courier" charset="0"/>
                <a:cs typeface="Courier" charset="0"/>
              </a:rPr>
              <a:t>file.mag</a:t>
            </a:r>
            <a:endParaRPr lang="en-US" dirty="0">
              <a:latin typeface="Courier" charset="0"/>
              <a:ea typeface="Courier" charset="0"/>
              <a:cs typeface="Courier" charset="0"/>
            </a:endParaRPr>
          </a:p>
          <a:p>
            <a:pPr lvl="1"/>
            <a:r>
              <a:rPr lang="en-US" dirty="0"/>
              <a:t>This script will take a magic file and extract it to give you its .</a:t>
            </a:r>
            <a:r>
              <a:rPr lang="en-US" dirty="0" err="1"/>
              <a:t>gds</a:t>
            </a:r>
            <a:r>
              <a:rPr lang="en-US" dirty="0"/>
              <a:t>, .sim and optionally its SPICE deck (more on SPICE later).</a:t>
            </a:r>
          </a:p>
          <a:p>
            <a:pPr lvl="1"/>
            <a:r>
              <a:rPr lang="en-US" dirty="0"/>
              <a:t>For now, you can respond “N” when asked if you want to generate SPICE. </a:t>
            </a:r>
          </a:p>
          <a:p>
            <a:r>
              <a:rPr lang="en-US" dirty="0"/>
              <a:t>Feel free to modify </a:t>
            </a:r>
            <a:r>
              <a:rPr lang="mr-IN" dirty="0"/>
              <a:t>–</a:t>
            </a:r>
            <a:r>
              <a:rPr lang="en-US" dirty="0"/>
              <a:t> you can find its location by typing:</a:t>
            </a:r>
          </a:p>
          <a:p>
            <a:pPr lvl="1"/>
            <a:r>
              <a:rPr lang="en-US" dirty="0">
                <a:latin typeface="Courier" charset="0"/>
                <a:ea typeface="Courier" charset="0"/>
                <a:cs typeface="Courier" charset="0"/>
              </a:rPr>
              <a:t>which ext4mag</a:t>
            </a:r>
          </a:p>
        </p:txBody>
      </p:sp>
      <p:sp>
        <p:nvSpPr>
          <p:cNvPr id="4" name="Slide Number Placeholder 3"/>
          <p:cNvSpPr>
            <a:spLocks noGrp="1"/>
          </p:cNvSpPr>
          <p:nvPr>
            <p:ph type="sldNum" sz="quarter" idx="12"/>
          </p:nvPr>
        </p:nvSpPr>
        <p:spPr/>
        <p:txBody>
          <a:bodyPr/>
          <a:lstStyle/>
          <a:p>
            <a:fld id="{36313668-E756-4AF5-8027-6D071A299BAF}" type="slidenum">
              <a:rPr lang="en-US" smtClean="0"/>
              <a:pPr/>
              <a:t>24</a:t>
            </a:fld>
            <a:endParaRPr lang="en-US"/>
          </a:p>
        </p:txBody>
      </p:sp>
    </p:spTree>
    <p:extLst>
      <p:ext uri="{BB962C8B-B14F-4D97-AF65-F5344CB8AC3E}">
        <p14:creationId xmlns:p14="http://schemas.microsoft.com/office/powerpoint/2010/main" val="4461254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Layout</a:t>
            </a:r>
          </a:p>
        </p:txBody>
      </p:sp>
      <p:sp>
        <p:nvSpPr>
          <p:cNvPr id="3" name="Content Placeholder 2"/>
          <p:cNvSpPr>
            <a:spLocks noGrp="1"/>
          </p:cNvSpPr>
          <p:nvPr>
            <p:ph idx="1"/>
          </p:nvPr>
        </p:nvSpPr>
        <p:spPr/>
        <p:txBody>
          <a:bodyPr/>
          <a:lstStyle/>
          <a:p>
            <a:r>
              <a:rPr lang="en-US" dirty="0"/>
              <a:t>Magic</a:t>
            </a:r>
          </a:p>
          <a:p>
            <a:pPr lvl="1"/>
            <a:r>
              <a:rPr lang="en-US" dirty="0"/>
              <a:t>Output to CIF</a:t>
            </a:r>
          </a:p>
          <a:p>
            <a:pPr lvl="1"/>
            <a:r>
              <a:rPr lang="en-US" dirty="0"/>
              <a:t>Use your stick diagrams!</a:t>
            </a:r>
          </a:p>
          <a:p>
            <a:r>
              <a:rPr lang="en-US" dirty="0"/>
              <a:t>Printing of Magic – always </a:t>
            </a:r>
            <a:r>
              <a:rPr lang="en-US" dirty="0" err="1"/>
              <a:t>pplot</a:t>
            </a:r>
            <a:r>
              <a:rPr lang="en-US" dirty="0"/>
              <a:t> (please do not use screen shots!)</a:t>
            </a:r>
          </a:p>
          <a:p>
            <a:pPr lvl="1"/>
            <a:r>
              <a:rPr lang="en-US" dirty="0" err="1"/>
              <a:t>Pplot</a:t>
            </a:r>
            <a:r>
              <a:rPr lang="en-US" dirty="0"/>
              <a:t> translates CIF layers into postscript output that can be inserted into documents or printed to PDF.</a:t>
            </a:r>
          </a:p>
          <a:p>
            <a:pPr lvl="1"/>
            <a:r>
              <a:rPr lang="en-US" dirty="0">
                <a:hlinkClick r:id="rId2"/>
              </a:rPr>
              <a:t>http://vcag.ecen.okstate.edu/wiki</a:t>
            </a:r>
            <a:r>
              <a:rPr lang="en-US" dirty="0"/>
              <a:t> </a:t>
            </a:r>
          </a:p>
          <a:p>
            <a:pPr lvl="1"/>
            <a:r>
              <a:rPr lang="en-US" dirty="0"/>
              <a:t>ps2pdf ./</a:t>
            </a:r>
            <a:r>
              <a:rPr lang="en-US" dirty="0" err="1"/>
              <a:t>file.ps</a:t>
            </a:r>
            <a:endParaRPr lang="en-US" dirty="0"/>
          </a:p>
        </p:txBody>
      </p:sp>
      <p:sp>
        <p:nvSpPr>
          <p:cNvPr id="4" name="Slide Number Placeholder 3"/>
          <p:cNvSpPr>
            <a:spLocks noGrp="1"/>
          </p:cNvSpPr>
          <p:nvPr>
            <p:ph type="sldNum" sz="quarter" idx="12"/>
          </p:nvPr>
        </p:nvSpPr>
        <p:spPr/>
        <p:txBody>
          <a:bodyPr/>
          <a:lstStyle/>
          <a:p>
            <a:fld id="{36313668-E756-4AF5-8027-6D071A299BAF}" type="slidenum">
              <a:rPr lang="en-US" smtClean="0"/>
              <a:pPr/>
              <a:t>25</a:t>
            </a:fld>
            <a:endParaRPr lang="en-US"/>
          </a:p>
        </p:txBody>
      </p:sp>
    </p:spTree>
    <p:extLst>
      <p:ext uri="{BB962C8B-B14F-4D97-AF65-F5344CB8AC3E}">
        <p14:creationId xmlns:p14="http://schemas.microsoft.com/office/powerpoint/2010/main" val="2459905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Verification</a:t>
            </a:r>
          </a:p>
        </p:txBody>
      </p:sp>
      <p:sp>
        <p:nvSpPr>
          <p:cNvPr id="3" name="Content Placeholder 2"/>
          <p:cNvSpPr>
            <a:spLocks noGrp="1"/>
          </p:cNvSpPr>
          <p:nvPr>
            <p:ph idx="1"/>
          </p:nvPr>
        </p:nvSpPr>
        <p:spPr/>
        <p:txBody>
          <a:bodyPr/>
          <a:lstStyle/>
          <a:p>
            <a:r>
              <a:rPr lang="en-US" dirty="0"/>
              <a:t>Verification is the process of going back from a stage in the design flow to actually figure out what is happening and whether  you are on the right track.</a:t>
            </a:r>
          </a:p>
          <a:p>
            <a:r>
              <a:rPr lang="en-US" dirty="0"/>
              <a:t>All tools use </a:t>
            </a:r>
            <a:r>
              <a:rPr lang="en-US" dirty="0" err="1"/>
              <a:t>netlist</a:t>
            </a:r>
            <a:r>
              <a:rPr lang="en-US" dirty="0"/>
              <a:t>-to-</a:t>
            </a:r>
            <a:r>
              <a:rPr lang="en-US" dirty="0" err="1"/>
              <a:t>netlist</a:t>
            </a:r>
            <a:r>
              <a:rPr lang="en-US" dirty="0"/>
              <a:t> design stages!</a:t>
            </a:r>
          </a:p>
          <a:p>
            <a:r>
              <a:rPr lang="en-US" dirty="0"/>
              <a:t>Schematic entry is utilized to guarantee designs are actually what they are designed for.</a:t>
            </a:r>
          </a:p>
          <a:p>
            <a:pPr lvl="1"/>
            <a:r>
              <a:rPr lang="en-US" dirty="0"/>
              <a:t>Design for Manufacturing (DFM)</a:t>
            </a:r>
          </a:p>
          <a:p>
            <a:pPr lvl="2"/>
            <a:r>
              <a:rPr lang="en-US" dirty="0"/>
              <a:t>DRC – Design Rules Check – guaranteeing layout obeys rules.</a:t>
            </a:r>
          </a:p>
          <a:p>
            <a:pPr lvl="2"/>
            <a:r>
              <a:rPr lang="en-US" dirty="0"/>
              <a:t>LVS – Layout vs. Schematic – guaranteeing schematic is actually what its supposed to be.</a:t>
            </a:r>
          </a:p>
          <a:p>
            <a:pPr lvl="2"/>
            <a:r>
              <a:rPr lang="en-US" dirty="0"/>
              <a:t>ERC – Electric Rules Check – guaranteeing actual design meets electrical reliability rules (e.g., Wells are attached properly).</a:t>
            </a:r>
          </a:p>
        </p:txBody>
      </p:sp>
      <p:sp>
        <p:nvSpPr>
          <p:cNvPr id="4" name="Slide Number Placeholder 3"/>
          <p:cNvSpPr>
            <a:spLocks noGrp="1"/>
          </p:cNvSpPr>
          <p:nvPr>
            <p:ph type="sldNum" sz="quarter" idx="12"/>
          </p:nvPr>
        </p:nvSpPr>
        <p:spPr/>
        <p:txBody>
          <a:bodyPr/>
          <a:lstStyle/>
          <a:p>
            <a:fld id="{36313668-E756-4AF5-8027-6D071A299BAF}" type="slidenum">
              <a:rPr lang="en-US" smtClean="0"/>
              <a:pPr/>
              <a:t>26</a:t>
            </a:fld>
            <a:endParaRPr lang="en-US"/>
          </a:p>
        </p:txBody>
      </p:sp>
    </p:spTree>
    <p:extLst>
      <p:ext uri="{BB962C8B-B14F-4D97-AF65-F5344CB8AC3E}">
        <p14:creationId xmlns:p14="http://schemas.microsoft.com/office/powerpoint/2010/main" val="2393501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Never forget LVS!</a:t>
            </a:r>
          </a:p>
        </p:txBody>
      </p:sp>
      <p:sp>
        <p:nvSpPr>
          <p:cNvPr id="3" name="Content Placeholder 2"/>
          <p:cNvSpPr>
            <a:spLocks noGrp="1"/>
          </p:cNvSpPr>
          <p:nvPr>
            <p:ph idx="1"/>
          </p:nvPr>
        </p:nvSpPr>
        <p:spPr/>
        <p:txBody>
          <a:bodyPr/>
          <a:lstStyle/>
          <a:p>
            <a:r>
              <a:rPr lang="en-US" dirty="0"/>
              <a:t>Never forget LVS – it guarantees you are on the right track.</a:t>
            </a:r>
          </a:p>
          <a:p>
            <a:r>
              <a:rPr lang="en-US" dirty="0"/>
              <a:t>Certain companies have “grounds for dismissal” in their contracts for missing LVS!</a:t>
            </a:r>
          </a:p>
          <a:p>
            <a:r>
              <a:rPr lang="en-US" dirty="0"/>
              <a:t>LVS should be used after every cell passes DRC.</a:t>
            </a:r>
          </a:p>
          <a:p>
            <a:r>
              <a:rPr lang="en-US" dirty="0"/>
              <a:t>Use it as a debugging feature as designs are attached one-by-one.</a:t>
            </a:r>
          </a:p>
          <a:p>
            <a:pPr lvl="1"/>
            <a:r>
              <a:rPr lang="en-US" dirty="0"/>
              <a:t>It also is a check on whether you are doing things correctly.</a:t>
            </a:r>
          </a:p>
          <a:p>
            <a:r>
              <a:rPr lang="en-US" dirty="0"/>
              <a:t>Starts with the schematic – this is usually done first at most companies.</a:t>
            </a:r>
          </a:p>
          <a:p>
            <a:pPr lvl="1"/>
            <a:r>
              <a:rPr lang="en-US" dirty="0"/>
              <a:t>Schematics can be textual</a:t>
            </a:r>
          </a:p>
          <a:p>
            <a:pPr lvl="2"/>
            <a:r>
              <a:rPr lang="en-US" dirty="0"/>
              <a:t>Hardware Descriptive Languages (HDL)</a:t>
            </a:r>
          </a:p>
          <a:p>
            <a:pPr lvl="2"/>
            <a:r>
              <a:rPr lang="en-US" dirty="0"/>
              <a:t>SPICE files</a:t>
            </a:r>
          </a:p>
          <a:p>
            <a:pPr lvl="2"/>
            <a:r>
              <a:rPr lang="en-US" dirty="0" err="1"/>
              <a:t>MultiSim</a:t>
            </a:r>
            <a:r>
              <a:rPr lang="en-US" dirty="0"/>
              <a:t> from National Instruments</a:t>
            </a:r>
          </a:p>
          <a:p>
            <a:pPr lvl="2"/>
            <a:endParaRPr lang="en-US" dirty="0"/>
          </a:p>
        </p:txBody>
      </p:sp>
      <p:sp>
        <p:nvSpPr>
          <p:cNvPr id="4" name="Slide Number Placeholder 3"/>
          <p:cNvSpPr>
            <a:spLocks noGrp="1"/>
          </p:cNvSpPr>
          <p:nvPr>
            <p:ph type="sldNum" sz="quarter" idx="12"/>
          </p:nvPr>
        </p:nvSpPr>
        <p:spPr/>
        <p:txBody>
          <a:bodyPr/>
          <a:lstStyle/>
          <a:p>
            <a:fld id="{36313668-E756-4AF5-8027-6D071A299BAF}" type="slidenum">
              <a:rPr lang="en-US" smtClean="0"/>
              <a:pPr/>
              <a:t>27</a:t>
            </a:fld>
            <a:endParaRPr lang="en-US"/>
          </a:p>
        </p:txBody>
      </p:sp>
    </p:spTree>
    <p:extLst>
      <p:ext uri="{BB962C8B-B14F-4D97-AF65-F5344CB8AC3E}">
        <p14:creationId xmlns:p14="http://schemas.microsoft.com/office/powerpoint/2010/main" val="497661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Flow</a:t>
            </a:r>
          </a:p>
        </p:txBody>
      </p:sp>
      <p:sp>
        <p:nvSpPr>
          <p:cNvPr id="3" name="Content Placeholder 2"/>
          <p:cNvSpPr>
            <a:spLocks noGrp="1"/>
          </p:cNvSpPr>
          <p:nvPr>
            <p:ph idx="1"/>
          </p:nvPr>
        </p:nvSpPr>
        <p:spPr>
          <a:xfrm>
            <a:off x="457200" y="1600200"/>
            <a:ext cx="8229600" cy="4525963"/>
          </a:xfrm>
        </p:spPr>
        <p:txBody>
          <a:bodyPr/>
          <a:lstStyle/>
          <a:p>
            <a:pPr marL="457200" indent="-457200">
              <a:buFont typeface="+mj-lt"/>
              <a:buAutoNum type="arabicPeriod"/>
            </a:pPr>
            <a:r>
              <a:rPr lang="en-US" dirty="0"/>
              <a:t>Create Schematic</a:t>
            </a:r>
          </a:p>
          <a:p>
            <a:pPr marL="457200" indent="-457200">
              <a:buFont typeface="+mj-lt"/>
              <a:buAutoNum type="arabicPeriod"/>
            </a:pPr>
            <a:r>
              <a:rPr lang="en-US" dirty="0"/>
              <a:t>IRSIM : switch-level simulation (schematic)</a:t>
            </a:r>
          </a:p>
          <a:p>
            <a:pPr marL="457200" indent="-457200">
              <a:buFont typeface="+mj-lt"/>
              <a:buAutoNum type="arabicPeriod"/>
            </a:pPr>
            <a:r>
              <a:rPr lang="en-US" dirty="0"/>
              <a:t>SPICE : circuit-level simulation (for </a:t>
            </a:r>
            <a:r>
              <a:rPr lang="en-US" dirty="0" err="1"/>
              <a:t>sizings</a:t>
            </a:r>
            <a:r>
              <a:rPr lang="en-US" dirty="0"/>
              <a:t>)</a:t>
            </a:r>
          </a:p>
          <a:p>
            <a:pPr marL="457200" indent="-457200">
              <a:buFont typeface="+mj-lt"/>
              <a:buAutoNum type="arabicPeriod"/>
            </a:pPr>
            <a:r>
              <a:rPr lang="en-US" dirty="0"/>
              <a:t>Create Stick Diagram</a:t>
            </a:r>
          </a:p>
          <a:p>
            <a:pPr marL="457200" indent="-457200">
              <a:buFont typeface="+mj-lt"/>
              <a:buAutoNum type="arabicPeriod"/>
            </a:pPr>
            <a:r>
              <a:rPr lang="en-US" dirty="0"/>
              <a:t>Design Layout</a:t>
            </a:r>
          </a:p>
          <a:p>
            <a:pPr lvl="1"/>
            <a:r>
              <a:rPr lang="en-US" dirty="0"/>
              <a:t>DRC</a:t>
            </a:r>
          </a:p>
          <a:p>
            <a:pPr marL="457200" indent="-457200">
              <a:buFont typeface="+mj-lt"/>
              <a:buAutoNum type="arabicPeriod"/>
            </a:pPr>
            <a:r>
              <a:rPr lang="en-US" dirty="0">
                <a:solidFill>
                  <a:srgbClr val="FF6600"/>
                </a:solidFill>
              </a:rPr>
              <a:t>LVS (always!)</a:t>
            </a:r>
          </a:p>
          <a:p>
            <a:pPr marL="457200" indent="-457200">
              <a:buFont typeface="+mj-lt"/>
              <a:buAutoNum type="arabicPeriod"/>
            </a:pPr>
            <a:r>
              <a:rPr lang="en-US" dirty="0"/>
              <a:t>IRSIM : switch-level simulation (layout)</a:t>
            </a:r>
          </a:p>
          <a:p>
            <a:pPr marL="457200" indent="-457200">
              <a:buFont typeface="+mj-lt"/>
              <a:buAutoNum type="arabicPeriod"/>
            </a:pPr>
            <a:r>
              <a:rPr lang="en-US" dirty="0"/>
              <a:t>SPICE : circuit-level simulation of extracted layout (for timing/power)</a:t>
            </a:r>
          </a:p>
          <a:p>
            <a:pPr marL="457200" indent="-457200">
              <a:buFont typeface="+mj-lt"/>
              <a:buAutoNum type="arabicPeriod"/>
            </a:pPr>
            <a:r>
              <a:rPr lang="en-US" dirty="0"/>
              <a:t>Plot of layout (</a:t>
            </a:r>
            <a:r>
              <a:rPr lang="en-US" dirty="0" err="1"/>
              <a:t>pplot</a:t>
            </a:r>
            <a:r>
              <a:rPr lang="en-US" dirty="0"/>
              <a:t>)</a:t>
            </a:r>
          </a:p>
        </p:txBody>
      </p:sp>
      <p:pic>
        <p:nvPicPr>
          <p:cNvPr id="4" name="Picture 3"/>
          <p:cNvPicPr>
            <a:picLocks noChangeAspect="1"/>
          </p:cNvPicPr>
          <p:nvPr/>
        </p:nvPicPr>
        <p:blipFill>
          <a:blip r:embed="rId3"/>
          <a:stretch>
            <a:fillRect/>
          </a:stretch>
        </p:blipFill>
        <p:spPr>
          <a:xfrm>
            <a:off x="6559296" y="1676400"/>
            <a:ext cx="1676400" cy="2514600"/>
          </a:xfrm>
          <a:prstGeom prst="rect">
            <a:avLst/>
          </a:prstGeom>
        </p:spPr>
      </p:pic>
      <p:cxnSp>
        <p:nvCxnSpPr>
          <p:cNvPr id="6" name="Straight Arrow Connector 5"/>
          <p:cNvCxnSpPr>
            <a:cxnSpLocks/>
          </p:cNvCxnSpPr>
          <p:nvPr/>
        </p:nvCxnSpPr>
        <p:spPr>
          <a:xfrm flipH="1">
            <a:off x="2667000" y="4038600"/>
            <a:ext cx="338429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 name="Slide Number Placeholder 4"/>
          <p:cNvSpPr>
            <a:spLocks noGrp="1"/>
          </p:cNvSpPr>
          <p:nvPr>
            <p:ph type="sldNum" sz="quarter" idx="12"/>
          </p:nvPr>
        </p:nvSpPr>
        <p:spPr/>
        <p:txBody>
          <a:bodyPr/>
          <a:lstStyle/>
          <a:p>
            <a:fld id="{36313668-E756-4AF5-8027-6D071A299BAF}" type="slidenum">
              <a:rPr lang="en-US" smtClean="0"/>
              <a:pPr/>
              <a:t>28</a:t>
            </a:fld>
            <a:endParaRPr lang="en-US"/>
          </a:p>
        </p:txBody>
      </p:sp>
      <p:pic>
        <p:nvPicPr>
          <p:cNvPr id="7" name="Picture 6">
            <a:extLst>
              <a:ext uri="{FF2B5EF4-FFF2-40B4-BE49-F238E27FC236}">
                <a16:creationId xmlns:a16="http://schemas.microsoft.com/office/drawing/2014/main" id="{D7CF73BA-6C06-1E4D-AC08-D3DDBA61C172}"/>
              </a:ext>
            </a:extLst>
          </p:cNvPr>
          <p:cNvPicPr>
            <a:picLocks noChangeAspect="1"/>
          </p:cNvPicPr>
          <p:nvPr/>
        </p:nvPicPr>
        <p:blipFill>
          <a:blip r:embed="rId4"/>
          <a:stretch>
            <a:fillRect/>
          </a:stretch>
        </p:blipFill>
        <p:spPr>
          <a:xfrm>
            <a:off x="5715000" y="1683327"/>
            <a:ext cx="1492504" cy="755698"/>
          </a:xfrm>
          <a:prstGeom prst="rect">
            <a:avLst/>
          </a:prstGeom>
        </p:spPr>
      </p:pic>
      <p:sp>
        <p:nvSpPr>
          <p:cNvPr id="8" name="TextBox 7">
            <a:extLst>
              <a:ext uri="{FF2B5EF4-FFF2-40B4-BE49-F238E27FC236}">
                <a16:creationId xmlns:a16="http://schemas.microsoft.com/office/drawing/2014/main" id="{C311D196-EB69-2142-A919-1091E1B9EFED}"/>
              </a:ext>
            </a:extLst>
          </p:cNvPr>
          <p:cNvSpPr txBox="1"/>
          <p:nvPr/>
        </p:nvSpPr>
        <p:spPr>
          <a:xfrm>
            <a:off x="304800" y="5687258"/>
            <a:ext cx="8153399" cy="646331"/>
          </a:xfrm>
          <a:prstGeom prst="rect">
            <a:avLst/>
          </a:prstGeom>
          <a:noFill/>
        </p:spPr>
        <p:txBody>
          <a:bodyPr wrap="square" rtlCol="0">
            <a:spAutoFit/>
          </a:bodyPr>
          <a:lstStyle/>
          <a:p>
            <a:r>
              <a:rPr lang="en-US" dirty="0"/>
              <a:t>Note:  Hardware Descriptive Languages (HDLs) have overtaken simulation of operation (and initial timing) as they easy to use and repeat!</a:t>
            </a:r>
          </a:p>
        </p:txBody>
      </p:sp>
    </p:spTree>
    <p:extLst>
      <p:ext uri="{BB962C8B-B14F-4D97-AF65-F5344CB8AC3E}">
        <p14:creationId xmlns:p14="http://schemas.microsoft.com/office/powerpoint/2010/main" val="3968760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We have a modified version of the flow that we have used in the past. </a:t>
            </a:r>
          </a:p>
          <a:p>
            <a:r>
              <a:rPr lang="en-US" dirty="0"/>
              <a:t>We will explore this new addition to hopefully help you get better ideas about how to create layout with better EDA software.</a:t>
            </a:r>
          </a:p>
          <a:p>
            <a:r>
              <a:rPr lang="en-US" dirty="0"/>
              <a:t>The new tool is called Mentor Graphics </a:t>
            </a:r>
            <a:r>
              <a:rPr lang="en-US" dirty="0" err="1"/>
              <a:t>Calibre</a:t>
            </a:r>
            <a:r>
              <a:rPr lang="en-US" dirty="0"/>
              <a:t> </a:t>
            </a:r>
          </a:p>
          <a:p>
            <a:pPr lvl="1"/>
            <a:r>
              <a:rPr lang="en-US" dirty="0"/>
              <a:t>It is an industry-standard EDA tool and seems to work very well for what we need.</a:t>
            </a:r>
          </a:p>
          <a:p>
            <a:r>
              <a:rPr lang="en-US" dirty="0"/>
              <a:t>Use scripts and command files to simulate things easily and repeatedly.</a:t>
            </a:r>
          </a:p>
          <a:p>
            <a:pPr lvl="1"/>
            <a:r>
              <a:rPr lang="en-US" dirty="0"/>
              <a:t>Good use of scripts can save groups several hours of work!</a:t>
            </a:r>
          </a:p>
        </p:txBody>
      </p:sp>
      <p:sp>
        <p:nvSpPr>
          <p:cNvPr id="4" name="Slide Number Placeholder 3"/>
          <p:cNvSpPr>
            <a:spLocks noGrp="1"/>
          </p:cNvSpPr>
          <p:nvPr>
            <p:ph type="sldNum" sz="quarter" idx="12"/>
          </p:nvPr>
        </p:nvSpPr>
        <p:spPr/>
        <p:txBody>
          <a:bodyPr/>
          <a:lstStyle/>
          <a:p>
            <a:fld id="{36313668-E756-4AF5-8027-6D071A299BAF}" type="slidenum">
              <a:rPr lang="en-US" smtClean="0"/>
              <a:pPr/>
              <a:t>29</a:t>
            </a:fld>
            <a:endParaRPr lang="en-US"/>
          </a:p>
        </p:txBody>
      </p:sp>
      <p:pic>
        <p:nvPicPr>
          <p:cNvPr id="7" name="Picture 6">
            <a:extLst>
              <a:ext uri="{FF2B5EF4-FFF2-40B4-BE49-F238E27FC236}">
                <a16:creationId xmlns:a16="http://schemas.microsoft.com/office/drawing/2014/main" id="{32546CB6-4AC9-7B41-A602-AAE249664879}"/>
              </a:ext>
            </a:extLst>
          </p:cNvPr>
          <p:cNvPicPr>
            <a:picLocks noChangeAspect="1"/>
          </p:cNvPicPr>
          <p:nvPr/>
        </p:nvPicPr>
        <p:blipFill>
          <a:blip r:embed="rId2"/>
          <a:stretch>
            <a:fillRect/>
          </a:stretch>
        </p:blipFill>
        <p:spPr>
          <a:xfrm>
            <a:off x="2667000" y="4724400"/>
            <a:ext cx="1676400" cy="1488643"/>
          </a:xfrm>
          <a:prstGeom prst="rect">
            <a:avLst/>
          </a:prstGeom>
        </p:spPr>
      </p:pic>
      <p:sp>
        <p:nvSpPr>
          <p:cNvPr id="8" name="TextBox 7">
            <a:extLst>
              <a:ext uri="{FF2B5EF4-FFF2-40B4-BE49-F238E27FC236}">
                <a16:creationId xmlns:a16="http://schemas.microsoft.com/office/drawing/2014/main" id="{95F08382-DD7A-D54B-9B73-2E07716E6D87}"/>
              </a:ext>
            </a:extLst>
          </p:cNvPr>
          <p:cNvSpPr txBox="1"/>
          <p:nvPr/>
        </p:nvSpPr>
        <p:spPr>
          <a:xfrm>
            <a:off x="4913937" y="4876799"/>
            <a:ext cx="2553663" cy="954107"/>
          </a:xfrm>
          <a:prstGeom prst="rect">
            <a:avLst/>
          </a:prstGeom>
          <a:noFill/>
          <a:ln w="28575">
            <a:solidFill>
              <a:schemeClr val="tx1"/>
            </a:solidFill>
          </a:ln>
        </p:spPr>
        <p:txBody>
          <a:bodyPr wrap="square" rtlCol="0">
            <a:spAutoFit/>
          </a:bodyPr>
          <a:lstStyle/>
          <a:p>
            <a:pPr algn="ctr"/>
            <a:r>
              <a:rPr lang="en-US" sz="2800" dirty="0">
                <a:solidFill>
                  <a:srgbClr val="F68D36"/>
                </a:solidFill>
              </a:rPr>
              <a:t>Let’s be creative and have fun!!!!</a:t>
            </a:r>
          </a:p>
        </p:txBody>
      </p:sp>
    </p:spTree>
    <p:extLst>
      <p:ext uri="{BB962C8B-B14F-4D97-AF65-F5344CB8AC3E}">
        <p14:creationId xmlns:p14="http://schemas.microsoft.com/office/powerpoint/2010/main" val="2004875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Simplified View of MOSFET</a:t>
            </a:r>
          </a:p>
        </p:txBody>
      </p:sp>
      <p:pic>
        <p:nvPicPr>
          <p:cNvPr id="4" name="Picture 3" descr="Ts01F3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2133600"/>
            <a:ext cx="6670675" cy="2701925"/>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ectangle 4"/>
          <p:cNvSpPr>
            <a:spLocks noChangeArrowheads="1"/>
          </p:cNvSpPr>
          <p:nvPr/>
        </p:nvSpPr>
        <p:spPr bwMode="auto">
          <a:xfrm>
            <a:off x="2057400" y="5257800"/>
            <a:ext cx="5181600" cy="260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100" b="1" i="0" baseline="0">
                <a:latin typeface="Times LT Std" charset="0"/>
              </a:rPr>
              <a:t>FIGURE 1.30 </a:t>
            </a:r>
            <a:r>
              <a:rPr lang="en-US" sz="1100" i="0" baseline="0">
                <a:latin typeface="Times LT Std" charset="0"/>
              </a:rPr>
              <a:t>Simplified structure of an </a:t>
            </a:r>
            <a:r>
              <a:rPr lang="en-US" sz="1100" baseline="0">
                <a:latin typeface="Times LT Std" charset="0"/>
              </a:rPr>
              <a:t>n</a:t>
            </a:r>
            <a:r>
              <a:rPr lang="en-US" sz="1100" i="0" baseline="0">
                <a:latin typeface="Times LT Std" charset="0"/>
              </a:rPr>
              <a:t>-channel MOS transistor.</a:t>
            </a:r>
          </a:p>
        </p:txBody>
      </p:sp>
      <p:sp>
        <p:nvSpPr>
          <p:cNvPr id="6" name="Oval 5"/>
          <p:cNvSpPr/>
          <p:nvPr/>
        </p:nvSpPr>
        <p:spPr>
          <a:xfrm>
            <a:off x="1295400" y="2514600"/>
            <a:ext cx="914400" cy="9906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886200" y="3048000"/>
            <a:ext cx="914400" cy="9906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5029200" y="5943600"/>
            <a:ext cx="3685624" cy="369332"/>
          </a:xfrm>
          <a:prstGeom prst="rect">
            <a:avLst/>
          </a:prstGeom>
          <a:solidFill>
            <a:srgbClr val="FF6600"/>
          </a:solidFill>
          <a:ln>
            <a:solidFill>
              <a:srgbClr val="000000"/>
            </a:solidFill>
          </a:ln>
        </p:spPr>
        <p:txBody>
          <a:bodyPr wrap="none" rtlCol="0">
            <a:spAutoFit/>
          </a:bodyPr>
          <a:lstStyle/>
          <a:p>
            <a:r>
              <a:rPr lang="en-US" dirty="0"/>
              <a:t>Two key design parameters : W and L</a:t>
            </a:r>
          </a:p>
        </p:txBody>
      </p:sp>
      <p:sp>
        <p:nvSpPr>
          <p:cNvPr id="3" name="Slide Number Placeholder 2"/>
          <p:cNvSpPr>
            <a:spLocks noGrp="1"/>
          </p:cNvSpPr>
          <p:nvPr>
            <p:ph type="sldNum" sz="quarter" idx="12"/>
          </p:nvPr>
        </p:nvSpPr>
        <p:spPr/>
        <p:txBody>
          <a:bodyPr/>
          <a:lstStyle/>
          <a:p>
            <a:fld id="{36313668-E756-4AF5-8027-6D071A299BAF}" type="slidenum">
              <a:rPr lang="en-US" smtClean="0"/>
              <a:pPr/>
              <a:t>3</a:t>
            </a:fld>
            <a:endParaRPr lang="en-US"/>
          </a:p>
        </p:txBody>
      </p:sp>
      <p:sp>
        <p:nvSpPr>
          <p:cNvPr id="9" name="TextBox 8">
            <a:extLst>
              <a:ext uri="{FF2B5EF4-FFF2-40B4-BE49-F238E27FC236}">
                <a16:creationId xmlns:a16="http://schemas.microsoft.com/office/drawing/2014/main" id="{16B9D8A1-0EF7-E5CF-BAD5-979D053E993A}"/>
              </a:ext>
            </a:extLst>
          </p:cNvPr>
          <p:cNvSpPr txBox="1"/>
          <p:nvPr/>
        </p:nvSpPr>
        <p:spPr>
          <a:xfrm>
            <a:off x="7543800" y="4876800"/>
            <a:ext cx="1059906" cy="215444"/>
          </a:xfrm>
          <a:prstGeom prst="rect">
            <a:avLst/>
          </a:prstGeom>
          <a:noFill/>
        </p:spPr>
        <p:txBody>
          <a:bodyPr wrap="none" rtlCol="0">
            <a:spAutoFit/>
          </a:bodyPr>
          <a:lstStyle/>
          <a:p>
            <a:r>
              <a:rPr lang="en-US" sz="800" dirty="0"/>
              <a:t>[</a:t>
            </a:r>
            <a:r>
              <a:rPr lang="en-US" sz="800" dirty="0" err="1"/>
              <a:t>Tsividis</a:t>
            </a:r>
            <a:r>
              <a:rPr lang="en-US" sz="800" dirty="0"/>
              <a:t>, McAndrew]</a:t>
            </a:r>
          </a:p>
        </p:txBody>
      </p:sp>
    </p:spTree>
    <p:extLst>
      <p:ext uri="{BB962C8B-B14F-4D97-AF65-F5344CB8AC3E}">
        <p14:creationId xmlns:p14="http://schemas.microsoft.com/office/powerpoint/2010/main" val="1708804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Layout</a:t>
            </a:r>
          </a:p>
        </p:txBody>
      </p:sp>
      <p:pic>
        <p:nvPicPr>
          <p:cNvPr id="4" name="Picture 5" descr="Ts01F38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 y="2057400"/>
            <a:ext cx="3482975" cy="2684463"/>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Box 4"/>
          <p:cNvSpPr txBox="1"/>
          <p:nvPr/>
        </p:nvSpPr>
        <p:spPr>
          <a:xfrm>
            <a:off x="5029200" y="1752600"/>
            <a:ext cx="3886200" cy="3416320"/>
          </a:xfrm>
          <a:prstGeom prst="rect">
            <a:avLst/>
          </a:prstGeom>
          <a:noFill/>
        </p:spPr>
        <p:txBody>
          <a:bodyPr wrap="square" rtlCol="0">
            <a:spAutoFit/>
          </a:bodyPr>
          <a:lstStyle/>
          <a:p>
            <a:pPr marL="285750" indent="-285750">
              <a:buFont typeface="Arial"/>
              <a:buChar char="•"/>
            </a:pPr>
            <a:r>
              <a:rPr lang="en-US" dirty="0"/>
              <a:t>Layout is a two dimensional structure to represent the actual layout representation.</a:t>
            </a:r>
          </a:p>
          <a:p>
            <a:pPr marL="285750" indent="-285750">
              <a:buFont typeface="Arial"/>
              <a:buChar char="•"/>
            </a:pPr>
            <a:r>
              <a:rPr lang="en-US" dirty="0"/>
              <a:t>Each color represents a layer in 3 dimensions.</a:t>
            </a:r>
          </a:p>
          <a:p>
            <a:pPr marL="285750" indent="-285750">
              <a:buFont typeface="Arial"/>
              <a:buChar char="•"/>
            </a:pPr>
            <a:r>
              <a:rPr lang="en-US" dirty="0"/>
              <a:t>Its up to you to visualize the layout to organize it correctly.</a:t>
            </a:r>
          </a:p>
          <a:p>
            <a:pPr marL="285750" indent="-285750">
              <a:buFont typeface="Arial"/>
              <a:buChar char="•"/>
            </a:pPr>
            <a:r>
              <a:rPr lang="en-US" dirty="0"/>
              <a:t>However, it was the job of the Computer Engineer to program the designs into actual representable steps done by a computer.</a:t>
            </a:r>
          </a:p>
          <a:p>
            <a:pPr marL="742950" lvl="1" indent="-285750">
              <a:buFont typeface="Arial"/>
              <a:buChar char="•"/>
            </a:pPr>
            <a:r>
              <a:rPr lang="en-US" dirty="0"/>
              <a:t>Why?</a:t>
            </a:r>
          </a:p>
        </p:txBody>
      </p:sp>
      <p:sp>
        <p:nvSpPr>
          <p:cNvPr id="6" name="TextBox 5"/>
          <p:cNvSpPr txBox="1"/>
          <p:nvPr/>
        </p:nvSpPr>
        <p:spPr>
          <a:xfrm>
            <a:off x="609600" y="5334000"/>
            <a:ext cx="4343400" cy="923330"/>
          </a:xfrm>
          <a:prstGeom prst="rect">
            <a:avLst/>
          </a:prstGeom>
          <a:solidFill>
            <a:srgbClr val="FF6600"/>
          </a:solidFill>
          <a:ln>
            <a:solidFill>
              <a:srgbClr val="000000"/>
            </a:solidFill>
          </a:ln>
        </p:spPr>
        <p:txBody>
          <a:bodyPr wrap="square" rtlCol="0">
            <a:spAutoFit/>
          </a:bodyPr>
          <a:lstStyle/>
          <a:p>
            <a:pPr algn="ctr"/>
            <a:r>
              <a:rPr lang="en-US" dirty="0"/>
              <a:t>Feature size or Length is quality factor on actual transistor design, since it quantifies the process in terms of a single element!</a:t>
            </a:r>
          </a:p>
        </p:txBody>
      </p:sp>
      <p:cxnSp>
        <p:nvCxnSpPr>
          <p:cNvPr id="8" name="Straight Arrow Connector 7"/>
          <p:cNvCxnSpPr/>
          <p:nvPr/>
        </p:nvCxnSpPr>
        <p:spPr>
          <a:xfrm>
            <a:off x="2133600" y="4876800"/>
            <a:ext cx="53340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11352" y="4692133"/>
            <a:ext cx="287258" cy="369332"/>
          </a:xfrm>
          <a:prstGeom prst="rect">
            <a:avLst/>
          </a:prstGeom>
          <a:noFill/>
        </p:spPr>
        <p:txBody>
          <a:bodyPr wrap="none" rtlCol="0">
            <a:spAutoFit/>
          </a:bodyPr>
          <a:lstStyle/>
          <a:p>
            <a:r>
              <a:rPr lang="en-US" dirty="0">
                <a:solidFill>
                  <a:srgbClr val="0070C0"/>
                </a:solidFill>
              </a:rPr>
              <a:t>L</a:t>
            </a:r>
          </a:p>
        </p:txBody>
      </p:sp>
      <p:sp>
        <p:nvSpPr>
          <p:cNvPr id="10" name="TextBox 9"/>
          <p:cNvSpPr txBox="1"/>
          <p:nvPr/>
        </p:nvSpPr>
        <p:spPr>
          <a:xfrm>
            <a:off x="5486400" y="5802868"/>
            <a:ext cx="3147842" cy="369332"/>
          </a:xfrm>
          <a:prstGeom prst="rect">
            <a:avLst/>
          </a:prstGeom>
          <a:noFill/>
          <a:ln>
            <a:solidFill>
              <a:srgbClr val="000000"/>
            </a:solidFill>
          </a:ln>
        </p:spPr>
        <p:txBody>
          <a:bodyPr wrap="none" rtlCol="0">
            <a:spAutoFit/>
          </a:bodyPr>
          <a:lstStyle/>
          <a:p>
            <a:r>
              <a:rPr lang="en-US" dirty="0">
                <a:hlinkClick r:id="rId4"/>
              </a:rPr>
              <a:t>http://smithsonianchips.si.edu/</a:t>
            </a:r>
            <a:r>
              <a:rPr lang="en-US" dirty="0"/>
              <a:t> </a:t>
            </a:r>
          </a:p>
        </p:txBody>
      </p:sp>
      <p:sp>
        <p:nvSpPr>
          <p:cNvPr id="3" name="Slide Number Placeholder 2"/>
          <p:cNvSpPr>
            <a:spLocks noGrp="1"/>
          </p:cNvSpPr>
          <p:nvPr>
            <p:ph type="sldNum" sz="quarter" idx="12"/>
          </p:nvPr>
        </p:nvSpPr>
        <p:spPr/>
        <p:txBody>
          <a:bodyPr/>
          <a:lstStyle/>
          <a:p>
            <a:fld id="{36313668-E756-4AF5-8027-6D071A299BAF}" type="slidenum">
              <a:rPr lang="en-US" smtClean="0"/>
              <a:pPr/>
              <a:t>4</a:t>
            </a:fld>
            <a:endParaRPr lang="en-US"/>
          </a:p>
        </p:txBody>
      </p:sp>
      <p:cxnSp>
        <p:nvCxnSpPr>
          <p:cNvPr id="11" name="Straight Arrow Connector 10">
            <a:extLst>
              <a:ext uri="{FF2B5EF4-FFF2-40B4-BE49-F238E27FC236}">
                <a16:creationId xmlns:a16="http://schemas.microsoft.com/office/drawing/2014/main" id="{2B4D1D00-A142-184F-8E81-B5CADBCB6D46}"/>
              </a:ext>
            </a:extLst>
          </p:cNvPr>
          <p:cNvCxnSpPr/>
          <p:nvPr/>
        </p:nvCxnSpPr>
        <p:spPr>
          <a:xfrm flipV="1">
            <a:off x="2819400" y="2362200"/>
            <a:ext cx="0" cy="2057400"/>
          </a:xfrm>
          <a:prstGeom prst="straightConnector1">
            <a:avLst/>
          </a:prstGeom>
          <a:ln>
            <a:solidFill>
              <a:srgbClr val="FFFF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CDD847D0-5055-3D40-BA74-B12B1B3FAB73}"/>
              </a:ext>
            </a:extLst>
          </p:cNvPr>
          <p:cNvSpPr txBox="1"/>
          <p:nvPr/>
        </p:nvSpPr>
        <p:spPr>
          <a:xfrm>
            <a:off x="2472075" y="3180907"/>
            <a:ext cx="389850" cy="369332"/>
          </a:xfrm>
          <a:prstGeom prst="rect">
            <a:avLst/>
          </a:prstGeom>
          <a:noFill/>
        </p:spPr>
        <p:txBody>
          <a:bodyPr wrap="none" rtlCol="0">
            <a:spAutoFit/>
          </a:bodyPr>
          <a:lstStyle/>
          <a:p>
            <a:r>
              <a:rPr lang="en-US" dirty="0">
                <a:solidFill>
                  <a:srgbClr val="FFFF00"/>
                </a:solidFill>
              </a:rPr>
              <a:t>W</a:t>
            </a:r>
          </a:p>
        </p:txBody>
      </p:sp>
      <p:sp>
        <p:nvSpPr>
          <p:cNvPr id="7" name="TextBox 6">
            <a:extLst>
              <a:ext uri="{FF2B5EF4-FFF2-40B4-BE49-F238E27FC236}">
                <a16:creationId xmlns:a16="http://schemas.microsoft.com/office/drawing/2014/main" id="{F463E913-B8A1-0CC8-2511-0458BC047DEF}"/>
              </a:ext>
            </a:extLst>
          </p:cNvPr>
          <p:cNvSpPr txBox="1"/>
          <p:nvPr/>
        </p:nvSpPr>
        <p:spPr>
          <a:xfrm>
            <a:off x="228600" y="4634141"/>
            <a:ext cx="1059906" cy="215444"/>
          </a:xfrm>
          <a:prstGeom prst="rect">
            <a:avLst/>
          </a:prstGeom>
          <a:noFill/>
        </p:spPr>
        <p:txBody>
          <a:bodyPr wrap="none" rtlCol="0">
            <a:spAutoFit/>
          </a:bodyPr>
          <a:lstStyle/>
          <a:p>
            <a:r>
              <a:rPr lang="en-US" sz="800" dirty="0"/>
              <a:t>[</a:t>
            </a:r>
            <a:r>
              <a:rPr lang="en-US" sz="800" dirty="0" err="1"/>
              <a:t>Tsividis</a:t>
            </a:r>
            <a:r>
              <a:rPr lang="en-US" sz="800" dirty="0"/>
              <a:t>, McAndrew]</a:t>
            </a:r>
          </a:p>
        </p:txBody>
      </p:sp>
    </p:spTree>
    <p:extLst>
      <p:ext uri="{BB962C8B-B14F-4D97-AF65-F5344CB8AC3E}">
        <p14:creationId xmlns:p14="http://schemas.microsoft.com/office/powerpoint/2010/main" val="1734055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AD333-AF07-4E44-8527-D20FF1F47431}"/>
              </a:ext>
            </a:extLst>
          </p:cNvPr>
          <p:cNvSpPr>
            <a:spLocks noGrp="1"/>
          </p:cNvSpPr>
          <p:nvPr>
            <p:ph type="title"/>
          </p:nvPr>
        </p:nvSpPr>
        <p:spPr/>
        <p:txBody>
          <a:bodyPr/>
          <a:lstStyle/>
          <a:p>
            <a:r>
              <a:rPr lang="en-US" dirty="0"/>
              <a:t>September 12, 2018</a:t>
            </a:r>
          </a:p>
        </p:txBody>
      </p:sp>
      <p:sp>
        <p:nvSpPr>
          <p:cNvPr id="4" name="Slide Number Placeholder 3">
            <a:extLst>
              <a:ext uri="{FF2B5EF4-FFF2-40B4-BE49-F238E27FC236}">
                <a16:creationId xmlns:a16="http://schemas.microsoft.com/office/drawing/2014/main" id="{B1599F1D-0867-BA48-A1DF-DDB950B46D6E}"/>
              </a:ext>
            </a:extLst>
          </p:cNvPr>
          <p:cNvSpPr>
            <a:spLocks noGrp="1"/>
          </p:cNvSpPr>
          <p:nvPr>
            <p:ph type="sldNum" sz="quarter" idx="12"/>
          </p:nvPr>
        </p:nvSpPr>
        <p:spPr/>
        <p:txBody>
          <a:bodyPr/>
          <a:lstStyle/>
          <a:p>
            <a:fld id="{36313668-E756-4AF5-8027-6D071A299BAF}" type="slidenum">
              <a:rPr lang="en-US" smtClean="0"/>
              <a:pPr/>
              <a:t>5</a:t>
            </a:fld>
            <a:endParaRPr lang="en-US"/>
          </a:p>
        </p:txBody>
      </p:sp>
      <p:pic>
        <p:nvPicPr>
          <p:cNvPr id="5" name="Picture 4">
            <a:extLst>
              <a:ext uri="{FF2B5EF4-FFF2-40B4-BE49-F238E27FC236}">
                <a16:creationId xmlns:a16="http://schemas.microsoft.com/office/drawing/2014/main" id="{D024B515-8DC2-8043-80FD-853F45BEAAF5}"/>
              </a:ext>
            </a:extLst>
          </p:cNvPr>
          <p:cNvPicPr>
            <a:picLocks noChangeAspect="1"/>
          </p:cNvPicPr>
          <p:nvPr/>
        </p:nvPicPr>
        <p:blipFill>
          <a:blip r:embed="rId2"/>
          <a:stretch>
            <a:fillRect/>
          </a:stretch>
        </p:blipFill>
        <p:spPr>
          <a:xfrm>
            <a:off x="914400" y="1676400"/>
            <a:ext cx="7086600" cy="4429125"/>
          </a:xfrm>
          <a:prstGeom prst="rect">
            <a:avLst/>
          </a:prstGeom>
        </p:spPr>
      </p:pic>
      <p:sp>
        <p:nvSpPr>
          <p:cNvPr id="6" name="TextBox 5">
            <a:extLst>
              <a:ext uri="{FF2B5EF4-FFF2-40B4-BE49-F238E27FC236}">
                <a16:creationId xmlns:a16="http://schemas.microsoft.com/office/drawing/2014/main" id="{0DCCA03A-4794-B84A-8812-92412F76E651}"/>
              </a:ext>
            </a:extLst>
          </p:cNvPr>
          <p:cNvSpPr txBox="1"/>
          <p:nvPr/>
        </p:nvSpPr>
        <p:spPr>
          <a:xfrm>
            <a:off x="5181600" y="6356350"/>
            <a:ext cx="2285690" cy="369332"/>
          </a:xfrm>
          <a:prstGeom prst="rect">
            <a:avLst/>
          </a:prstGeom>
          <a:noFill/>
        </p:spPr>
        <p:txBody>
          <a:bodyPr wrap="none" rtlCol="0">
            <a:spAutoFit/>
          </a:bodyPr>
          <a:lstStyle/>
          <a:p>
            <a:r>
              <a:rPr lang="en-US" dirty="0"/>
              <a:t>What </a:t>
            </a:r>
            <a:r>
              <a:rPr lang="en-US"/>
              <a:t>does this mean?</a:t>
            </a:r>
          </a:p>
        </p:txBody>
      </p:sp>
    </p:spTree>
    <p:extLst>
      <p:ext uri="{BB962C8B-B14F-4D97-AF65-F5344CB8AC3E}">
        <p14:creationId xmlns:p14="http://schemas.microsoft.com/office/powerpoint/2010/main" val="3608432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124200"/>
            <a:ext cx="1163638" cy="2895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98306" name="Rectangle 2"/>
          <p:cNvSpPr>
            <a:spLocks noGrp="1" noChangeArrowheads="1"/>
          </p:cNvSpPr>
          <p:nvPr>
            <p:ph type="title"/>
          </p:nvPr>
        </p:nvSpPr>
        <p:spPr/>
        <p:txBody>
          <a:bodyPr/>
          <a:lstStyle/>
          <a:p>
            <a:r>
              <a:rPr lang="en-US"/>
              <a:t>Inverter Layout</a:t>
            </a:r>
          </a:p>
        </p:txBody>
      </p:sp>
      <p:sp>
        <p:nvSpPr>
          <p:cNvPr id="98307" name="Rectangle 3"/>
          <p:cNvSpPr>
            <a:spLocks noGrp="1" noChangeArrowheads="1"/>
          </p:cNvSpPr>
          <p:nvPr>
            <p:ph type="body" idx="1"/>
          </p:nvPr>
        </p:nvSpPr>
        <p:spPr/>
        <p:txBody>
          <a:bodyPr/>
          <a:lstStyle/>
          <a:p>
            <a:r>
              <a:rPr lang="en-US"/>
              <a:t>Transistor dimensions specified as Width / Length</a:t>
            </a:r>
          </a:p>
          <a:p>
            <a:pPr lvl="1"/>
            <a:r>
              <a:rPr lang="en-US"/>
              <a:t>Minimum size is 4</a:t>
            </a:r>
            <a:r>
              <a:rPr lang="en-US">
                <a:latin typeface="Symbol" charset="0"/>
              </a:rPr>
              <a:t>l</a:t>
            </a:r>
            <a:r>
              <a:rPr lang="en-US"/>
              <a:t> / 2</a:t>
            </a:r>
            <a:r>
              <a:rPr lang="en-US">
                <a:latin typeface="Symbol" charset="0"/>
              </a:rPr>
              <a:t>l, </a:t>
            </a:r>
            <a:r>
              <a:rPr lang="en-US"/>
              <a:t>sometimes called 1 unit</a:t>
            </a:r>
          </a:p>
          <a:p>
            <a:pPr lvl="1"/>
            <a:r>
              <a:rPr lang="en-US"/>
              <a:t>In </a:t>
            </a:r>
            <a:r>
              <a:rPr lang="en-US" i="1"/>
              <a:t>f</a:t>
            </a:r>
            <a:r>
              <a:rPr lang="en-US"/>
              <a:t> = 0.6 </a:t>
            </a:r>
            <a:r>
              <a:rPr lang="en-US">
                <a:latin typeface="Symbol" charset="0"/>
              </a:rPr>
              <a:t>m</a:t>
            </a:r>
            <a:r>
              <a:rPr lang="en-US"/>
              <a:t>m process, this is 1.2 </a:t>
            </a:r>
            <a:r>
              <a:rPr lang="en-US">
                <a:latin typeface="Symbol" charset="0"/>
              </a:rPr>
              <a:t>m</a:t>
            </a:r>
            <a:r>
              <a:rPr lang="en-US"/>
              <a:t>m wide, 0.6 </a:t>
            </a:r>
            <a:r>
              <a:rPr lang="en-US">
                <a:latin typeface="Symbol" charset="0"/>
              </a:rPr>
              <a:t>m</a:t>
            </a:r>
            <a:r>
              <a:rPr lang="en-US"/>
              <a:t>m long</a:t>
            </a:r>
          </a:p>
        </p:txBody>
      </p:sp>
      <p:pic>
        <p:nvPicPr>
          <p:cNvPr id="9831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3505200"/>
            <a:ext cx="4191000" cy="2371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 name="TextBox 1"/>
          <p:cNvSpPr txBox="1"/>
          <p:nvPr/>
        </p:nvSpPr>
        <p:spPr>
          <a:xfrm>
            <a:off x="6553200" y="6172200"/>
            <a:ext cx="1447800" cy="461665"/>
          </a:xfrm>
          <a:prstGeom prst="rect">
            <a:avLst/>
          </a:prstGeom>
          <a:solidFill>
            <a:srgbClr val="FF6600"/>
          </a:solidFill>
          <a:ln>
            <a:solidFill>
              <a:srgbClr val="000000"/>
            </a:solidFill>
          </a:ln>
        </p:spPr>
        <p:txBody>
          <a:bodyPr wrap="square" rtlCol="0">
            <a:spAutoFit/>
          </a:bodyPr>
          <a:lstStyle/>
          <a:p>
            <a:r>
              <a:rPr lang="en-US" sz="2400" dirty="0" err="1"/>
              <a:t>λ</a:t>
            </a:r>
            <a:r>
              <a:rPr lang="en-US" sz="2400" dirty="0"/>
              <a:t> = 0.3um</a:t>
            </a:r>
          </a:p>
        </p:txBody>
      </p:sp>
      <p:sp>
        <p:nvSpPr>
          <p:cNvPr id="3" name="Slide Number Placeholder 2"/>
          <p:cNvSpPr>
            <a:spLocks noGrp="1"/>
          </p:cNvSpPr>
          <p:nvPr>
            <p:ph type="sldNum" sz="quarter" idx="12"/>
          </p:nvPr>
        </p:nvSpPr>
        <p:spPr/>
        <p:txBody>
          <a:bodyPr/>
          <a:lstStyle/>
          <a:p>
            <a:fld id="{36313668-E756-4AF5-8027-6D071A299BAF}" type="slidenum">
              <a:rPr lang="en-US" smtClean="0"/>
              <a:pPr/>
              <a:t>6</a:t>
            </a:fld>
            <a:endParaRPr lang="en-US"/>
          </a:p>
        </p:txBody>
      </p:sp>
    </p:spTree>
    <p:extLst>
      <p:ext uri="{BB962C8B-B14F-4D97-AF65-F5344CB8AC3E}">
        <p14:creationId xmlns:p14="http://schemas.microsoft.com/office/powerpoint/2010/main" val="1821195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a:t>Inverter Cross-section</a:t>
            </a:r>
          </a:p>
        </p:txBody>
      </p:sp>
      <p:sp>
        <p:nvSpPr>
          <p:cNvPr id="73731" name="Rectangle 3"/>
          <p:cNvSpPr>
            <a:spLocks noGrp="1" noChangeArrowheads="1"/>
          </p:cNvSpPr>
          <p:nvPr>
            <p:ph type="body" idx="1"/>
          </p:nvPr>
        </p:nvSpPr>
        <p:spPr/>
        <p:txBody>
          <a:bodyPr/>
          <a:lstStyle/>
          <a:p>
            <a:r>
              <a:rPr lang="en-US"/>
              <a:t>Typically use p-type substrate for nMOS transistors</a:t>
            </a:r>
          </a:p>
          <a:p>
            <a:r>
              <a:rPr lang="en-US"/>
              <a:t>Requires n-well for body of pMOS transistors</a:t>
            </a:r>
          </a:p>
        </p:txBody>
      </p:sp>
      <p:graphicFrame>
        <p:nvGraphicFramePr>
          <p:cNvPr id="73732" name="Object 4"/>
          <p:cNvGraphicFramePr>
            <a:graphicFrameLocks noChangeAspect="1"/>
          </p:cNvGraphicFramePr>
          <p:nvPr>
            <p:extLst>
              <p:ext uri="{D42A27DB-BD31-4B8C-83A1-F6EECF244321}">
                <p14:modId xmlns:p14="http://schemas.microsoft.com/office/powerpoint/2010/main" val="3152484930"/>
              </p:ext>
            </p:extLst>
          </p:nvPr>
        </p:nvGraphicFramePr>
        <p:xfrm>
          <a:off x="381000" y="3505200"/>
          <a:ext cx="8153400" cy="2668588"/>
        </p:xfrm>
        <a:graphic>
          <a:graphicData uri="http://schemas.openxmlformats.org/presentationml/2006/ole">
            <mc:AlternateContent xmlns:mc="http://schemas.openxmlformats.org/markup-compatibility/2006">
              <mc:Choice xmlns:v="urn:schemas-microsoft-com:vml" Requires="v">
                <p:oleObj name="Visio" r:id="rId3" imgW="5181269" imgH="1695616" progId="Visio.Drawing.11">
                  <p:embed/>
                </p:oleObj>
              </mc:Choice>
              <mc:Fallback>
                <p:oleObj name="Visio" r:id="rId3" imgW="5181269" imgH="1695616"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3505200"/>
                        <a:ext cx="8153400" cy="26685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 name="TextBox 1"/>
          <p:cNvSpPr txBox="1"/>
          <p:nvPr/>
        </p:nvSpPr>
        <p:spPr>
          <a:xfrm>
            <a:off x="5867400" y="2438400"/>
            <a:ext cx="2895600" cy="646331"/>
          </a:xfrm>
          <a:prstGeom prst="rect">
            <a:avLst/>
          </a:prstGeom>
          <a:solidFill>
            <a:srgbClr val="FF6600"/>
          </a:solidFill>
          <a:ln>
            <a:solidFill>
              <a:srgbClr val="000000"/>
            </a:solidFill>
          </a:ln>
        </p:spPr>
        <p:txBody>
          <a:bodyPr wrap="square" rtlCol="0">
            <a:spAutoFit/>
          </a:bodyPr>
          <a:lstStyle/>
          <a:p>
            <a:r>
              <a:rPr lang="en-US" dirty="0"/>
              <a:t>Passivation step in isolating circuit using SiO</a:t>
            </a:r>
            <a:r>
              <a:rPr lang="en-US" baseline="-25000" dirty="0"/>
              <a:t>2</a:t>
            </a:r>
          </a:p>
        </p:txBody>
      </p:sp>
      <p:cxnSp>
        <p:nvCxnSpPr>
          <p:cNvPr id="4" name="Straight Arrow Connector 3"/>
          <p:cNvCxnSpPr>
            <a:stCxn id="2" idx="2"/>
          </p:cNvCxnSpPr>
          <p:nvPr/>
        </p:nvCxnSpPr>
        <p:spPr>
          <a:xfrm flipH="1">
            <a:off x="5105400" y="3084731"/>
            <a:ext cx="2209800" cy="118246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36313668-E756-4AF5-8027-6D071A299BAF}" type="slidenum">
              <a:rPr lang="en-US" smtClean="0"/>
              <a:pPr/>
              <a:t>7</a:t>
            </a:fld>
            <a:endParaRPr lang="en-US"/>
          </a:p>
        </p:txBody>
      </p:sp>
    </p:spTree>
    <p:extLst>
      <p:ext uri="{BB962C8B-B14F-4D97-AF65-F5344CB8AC3E}">
        <p14:creationId xmlns:p14="http://schemas.microsoft.com/office/powerpoint/2010/main" val="3926008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a:t>Well and Substrate Taps</a:t>
            </a:r>
          </a:p>
        </p:txBody>
      </p:sp>
      <p:sp>
        <p:nvSpPr>
          <p:cNvPr id="74755" name="Rectangle 3"/>
          <p:cNvSpPr>
            <a:spLocks noGrp="1" noChangeArrowheads="1"/>
          </p:cNvSpPr>
          <p:nvPr>
            <p:ph type="body" idx="1"/>
          </p:nvPr>
        </p:nvSpPr>
        <p:spPr/>
        <p:txBody>
          <a:bodyPr/>
          <a:lstStyle/>
          <a:p>
            <a:r>
              <a:rPr lang="en-US" dirty="0"/>
              <a:t>Substrate must be tied to GND and n-well to V</a:t>
            </a:r>
            <a:r>
              <a:rPr lang="en-US" baseline="-25000" dirty="0"/>
              <a:t>DD</a:t>
            </a:r>
          </a:p>
          <a:p>
            <a:r>
              <a:rPr lang="en-US" dirty="0"/>
              <a:t>Metal to lightly-doped semiconductor forms poor connection called </a:t>
            </a:r>
            <a:r>
              <a:rPr lang="en-US" dirty="0" err="1"/>
              <a:t>Schottky</a:t>
            </a:r>
            <a:r>
              <a:rPr lang="en-US" dirty="0"/>
              <a:t> Diode</a:t>
            </a:r>
          </a:p>
          <a:p>
            <a:r>
              <a:rPr lang="en-US" dirty="0"/>
              <a:t>Use heavily doped well and substrate contacts / taps (also called tubs)</a:t>
            </a:r>
          </a:p>
        </p:txBody>
      </p:sp>
      <p:graphicFrame>
        <p:nvGraphicFramePr>
          <p:cNvPr id="74756" name="Object 4"/>
          <p:cNvGraphicFramePr>
            <a:graphicFrameLocks noChangeAspect="1"/>
          </p:cNvGraphicFramePr>
          <p:nvPr/>
        </p:nvGraphicFramePr>
        <p:xfrm>
          <a:off x="457200" y="3130550"/>
          <a:ext cx="8077200" cy="2965450"/>
        </p:xfrm>
        <a:graphic>
          <a:graphicData uri="http://schemas.openxmlformats.org/presentationml/2006/ole">
            <mc:AlternateContent xmlns:mc="http://schemas.openxmlformats.org/markup-compatibility/2006">
              <mc:Choice xmlns:v="urn:schemas-microsoft-com:vml" Requires="v">
                <p:oleObj name="Visio" r:id="rId3" imgW="4665428" imgH="1713506" progId="Visio.Drawing.11">
                  <p:embed/>
                </p:oleObj>
              </mc:Choice>
              <mc:Fallback>
                <p:oleObj name="Visio" r:id="rId3" imgW="4665428" imgH="1713506"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130550"/>
                        <a:ext cx="8077200" cy="2965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 name="TextBox 1"/>
          <p:cNvSpPr txBox="1"/>
          <p:nvPr/>
        </p:nvSpPr>
        <p:spPr>
          <a:xfrm>
            <a:off x="609600" y="6189138"/>
            <a:ext cx="6543829" cy="369332"/>
          </a:xfrm>
          <a:prstGeom prst="rect">
            <a:avLst/>
          </a:prstGeom>
          <a:noFill/>
          <a:ln>
            <a:solidFill>
              <a:srgbClr val="000000"/>
            </a:solidFill>
          </a:ln>
        </p:spPr>
        <p:txBody>
          <a:bodyPr wrap="none" rtlCol="0">
            <a:spAutoFit/>
          </a:bodyPr>
          <a:lstStyle/>
          <a:p>
            <a:r>
              <a:rPr lang="en-US" dirty="0"/>
              <a:t>Might be different for different technologies (e.g., twin-tub designs)</a:t>
            </a:r>
          </a:p>
        </p:txBody>
      </p:sp>
      <p:sp>
        <p:nvSpPr>
          <p:cNvPr id="3" name="Slide Number Placeholder 2"/>
          <p:cNvSpPr>
            <a:spLocks noGrp="1"/>
          </p:cNvSpPr>
          <p:nvPr>
            <p:ph type="sldNum" sz="quarter" idx="12"/>
          </p:nvPr>
        </p:nvSpPr>
        <p:spPr/>
        <p:txBody>
          <a:bodyPr/>
          <a:lstStyle/>
          <a:p>
            <a:fld id="{36313668-E756-4AF5-8027-6D071A299BAF}" type="slidenum">
              <a:rPr lang="en-US" smtClean="0"/>
              <a:pPr/>
              <a:t>8</a:t>
            </a:fld>
            <a:endParaRPr lang="en-US"/>
          </a:p>
        </p:txBody>
      </p:sp>
    </p:spTree>
    <p:extLst>
      <p:ext uri="{BB962C8B-B14F-4D97-AF65-F5344CB8AC3E}">
        <p14:creationId xmlns:p14="http://schemas.microsoft.com/office/powerpoint/2010/main" val="2961690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a:t>Detailed Mask Views</a:t>
            </a:r>
          </a:p>
        </p:txBody>
      </p:sp>
      <p:sp>
        <p:nvSpPr>
          <p:cNvPr id="76803" name="Rectangle 3"/>
          <p:cNvSpPr>
            <a:spLocks noGrp="1" noChangeArrowheads="1"/>
          </p:cNvSpPr>
          <p:nvPr>
            <p:ph type="body" idx="1"/>
          </p:nvPr>
        </p:nvSpPr>
        <p:spPr/>
        <p:txBody>
          <a:bodyPr/>
          <a:lstStyle/>
          <a:p>
            <a:r>
              <a:rPr lang="en-US"/>
              <a:t>Six masks</a:t>
            </a:r>
          </a:p>
          <a:p>
            <a:pPr lvl="1"/>
            <a:r>
              <a:rPr lang="en-US"/>
              <a:t>n-well</a:t>
            </a:r>
          </a:p>
          <a:p>
            <a:pPr lvl="1"/>
            <a:r>
              <a:rPr lang="en-US"/>
              <a:t>Polysilicon</a:t>
            </a:r>
          </a:p>
          <a:p>
            <a:pPr lvl="1"/>
            <a:r>
              <a:rPr lang="en-US"/>
              <a:t>n+ diffusion</a:t>
            </a:r>
          </a:p>
          <a:p>
            <a:pPr lvl="1"/>
            <a:r>
              <a:rPr lang="en-US"/>
              <a:t>p+ diffusion</a:t>
            </a:r>
          </a:p>
          <a:p>
            <a:pPr lvl="1"/>
            <a:r>
              <a:rPr lang="en-US"/>
              <a:t>Contact</a:t>
            </a:r>
          </a:p>
          <a:p>
            <a:pPr lvl="1"/>
            <a:r>
              <a:rPr lang="en-US"/>
              <a:t>Metal</a:t>
            </a:r>
          </a:p>
        </p:txBody>
      </p:sp>
      <p:graphicFrame>
        <p:nvGraphicFramePr>
          <p:cNvPr id="76805" name="Object 5"/>
          <p:cNvGraphicFramePr>
            <a:graphicFrameLocks noChangeAspect="1"/>
          </p:cNvGraphicFramePr>
          <p:nvPr>
            <p:extLst>
              <p:ext uri="{D42A27DB-BD31-4B8C-83A1-F6EECF244321}">
                <p14:modId xmlns:p14="http://schemas.microsoft.com/office/powerpoint/2010/main" val="3113539066"/>
              </p:ext>
            </p:extLst>
          </p:nvPr>
        </p:nvGraphicFramePr>
        <p:xfrm>
          <a:off x="4038600" y="1754187"/>
          <a:ext cx="4148138" cy="4418013"/>
        </p:xfrm>
        <a:graphic>
          <a:graphicData uri="http://schemas.openxmlformats.org/presentationml/2006/ole">
            <mc:AlternateContent xmlns:mc="http://schemas.openxmlformats.org/markup-compatibility/2006">
              <mc:Choice xmlns:v="urn:schemas-microsoft-com:vml" Requires="v">
                <p:oleObj name="Visio" r:id="rId3" imgW="5516217" imgH="5876014" progId="Visio.Drawing.11">
                  <p:embed/>
                </p:oleObj>
              </mc:Choice>
              <mc:Fallback>
                <p:oleObj name="Visio" r:id="rId3" imgW="5516217" imgH="587601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1754187"/>
                        <a:ext cx="4148138" cy="44180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 name="Slide Number Placeholder 1"/>
          <p:cNvSpPr>
            <a:spLocks noGrp="1"/>
          </p:cNvSpPr>
          <p:nvPr>
            <p:ph type="sldNum" sz="quarter" idx="12"/>
          </p:nvPr>
        </p:nvSpPr>
        <p:spPr/>
        <p:txBody>
          <a:bodyPr/>
          <a:lstStyle/>
          <a:p>
            <a:fld id="{36313668-E756-4AF5-8027-6D071A299BAF}" type="slidenum">
              <a:rPr lang="en-US" smtClean="0"/>
              <a:pPr/>
              <a:t>9</a:t>
            </a:fld>
            <a:endParaRPr lang="en-US"/>
          </a:p>
        </p:txBody>
      </p:sp>
    </p:spTree>
    <p:extLst>
      <p:ext uri="{BB962C8B-B14F-4D97-AF65-F5344CB8AC3E}">
        <p14:creationId xmlns:p14="http://schemas.microsoft.com/office/powerpoint/2010/main" val="3407647010"/>
      </p:ext>
    </p:extLst>
  </p:cSld>
  <p:clrMapOvr>
    <a:masterClrMapping/>
  </p:clrMapOvr>
</p:sld>
</file>

<file path=ppt/theme/theme1.xml><?xml version="1.0" encoding="utf-8"?>
<a:theme xmlns:a="http://schemas.openxmlformats.org/drawingml/2006/main" name="osu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8519</TotalTime>
  <Words>2245</Words>
  <Application>Microsoft Macintosh PowerPoint</Application>
  <PresentationFormat>On-screen Show (4:3)</PresentationFormat>
  <Paragraphs>291</Paragraphs>
  <Slides>29</Slides>
  <Notes>12</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37" baseType="lpstr">
      <vt:lpstr>Arial</vt:lpstr>
      <vt:lpstr>Calibri</vt:lpstr>
      <vt:lpstr>Cambria Math</vt:lpstr>
      <vt:lpstr>Courier</vt:lpstr>
      <vt:lpstr>Symbol</vt:lpstr>
      <vt:lpstr>Times LT Std</vt:lpstr>
      <vt:lpstr>osu_template</vt:lpstr>
      <vt:lpstr>Visio</vt:lpstr>
      <vt:lpstr>LAYOUT and MOS TRANSISTORS INTRO</vt:lpstr>
      <vt:lpstr>Errors</vt:lpstr>
      <vt:lpstr>Simplified View of MOSFET</vt:lpstr>
      <vt:lpstr>Layout</vt:lpstr>
      <vt:lpstr>September 12, 2018</vt:lpstr>
      <vt:lpstr>Inverter Layout</vt:lpstr>
      <vt:lpstr>Inverter Cross-section</vt:lpstr>
      <vt:lpstr>Well and Substrate Taps</vt:lpstr>
      <vt:lpstr>Detailed Mask Views</vt:lpstr>
      <vt:lpstr>Metal Stack</vt:lpstr>
      <vt:lpstr>Inverter Mask Set</vt:lpstr>
      <vt:lpstr>Important Tips!</vt:lpstr>
      <vt:lpstr>SCMOS (Scalable CMOS)</vt:lpstr>
      <vt:lpstr>Interconnect</vt:lpstr>
      <vt:lpstr>FOSS 130nm PDK</vt:lpstr>
      <vt:lpstr>SkyWater Technologies : our Fab</vt:lpstr>
      <vt:lpstr>SKY130 Metal Stack</vt:lpstr>
      <vt:lpstr>Layer Cheat</vt:lpstr>
      <vt:lpstr>Drawing</vt:lpstr>
      <vt:lpstr>Design specifications</vt:lpstr>
      <vt:lpstr>Steps in Design</vt:lpstr>
      <vt:lpstr>System on a Chip (SoC)</vt:lpstr>
      <vt:lpstr>Design Flow</vt:lpstr>
      <vt:lpstr>Scripts</vt:lpstr>
      <vt:lpstr>Layout</vt:lpstr>
      <vt:lpstr>Verification</vt:lpstr>
      <vt:lpstr>Never forget LVS!</vt:lpstr>
      <vt:lpstr>Design Flow</vt:lpstr>
      <vt:lpstr>Summary</vt:lpstr>
    </vt:vector>
  </TitlesOfParts>
  <Manager/>
  <Company>Oklahoma State University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Overview and MOS Transistors</dc:title>
  <dc:subject/>
  <dc:creator>James E. Stine, Jr.</dc:creator>
  <cp:keywords/>
  <dc:description/>
  <cp:lastModifiedBy>Stine, James</cp:lastModifiedBy>
  <cp:revision>2132</cp:revision>
  <cp:lastPrinted>2013-09-16T10:54:49Z</cp:lastPrinted>
  <dcterms:created xsi:type="dcterms:W3CDTF">2011-01-27T02:44:09Z</dcterms:created>
  <dcterms:modified xsi:type="dcterms:W3CDTF">2022-08-04T13:03:47Z</dcterms:modified>
  <cp:category/>
</cp:coreProperties>
</file>